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4"/>
  </p:sldMasterIdLst>
  <p:notesMasterIdLst>
    <p:notesMasterId r:id="rId55"/>
  </p:notesMasterIdLst>
  <p:sldIdLst>
    <p:sldId id="2950" r:id="rId5"/>
    <p:sldId id="2998" r:id="rId6"/>
    <p:sldId id="2999" r:id="rId7"/>
    <p:sldId id="3000" r:id="rId8"/>
    <p:sldId id="3001" r:id="rId9"/>
    <p:sldId id="3022" r:id="rId10"/>
    <p:sldId id="3023" r:id="rId11"/>
    <p:sldId id="2971" r:id="rId12"/>
    <p:sldId id="2928" r:id="rId13"/>
    <p:sldId id="2914" r:id="rId14"/>
    <p:sldId id="2958" r:id="rId15"/>
    <p:sldId id="2925" r:id="rId16"/>
    <p:sldId id="3021" r:id="rId17"/>
    <p:sldId id="983" r:id="rId18"/>
    <p:sldId id="3035" r:id="rId19"/>
    <p:sldId id="3039" r:id="rId20"/>
    <p:sldId id="3040" r:id="rId21"/>
    <p:sldId id="3041" r:id="rId22"/>
    <p:sldId id="3042" r:id="rId23"/>
    <p:sldId id="3043" r:id="rId24"/>
    <p:sldId id="3044" r:id="rId25"/>
    <p:sldId id="3045" r:id="rId26"/>
    <p:sldId id="3046" r:id="rId27"/>
    <p:sldId id="3038" r:id="rId28"/>
    <p:sldId id="3047" r:id="rId29"/>
    <p:sldId id="3025" r:id="rId30"/>
    <p:sldId id="3027" r:id="rId31"/>
    <p:sldId id="3048" r:id="rId32"/>
    <p:sldId id="2917" r:id="rId33"/>
    <p:sldId id="2926" r:id="rId34"/>
    <p:sldId id="3007" r:id="rId35"/>
    <p:sldId id="3049" r:id="rId36"/>
    <p:sldId id="3026" r:id="rId37"/>
    <p:sldId id="3050" r:id="rId38"/>
    <p:sldId id="2963" r:id="rId39"/>
    <p:sldId id="2964" r:id="rId40"/>
    <p:sldId id="3019" r:id="rId41"/>
    <p:sldId id="3029" r:id="rId42"/>
    <p:sldId id="3054" r:id="rId43"/>
    <p:sldId id="3036" r:id="rId44"/>
    <p:sldId id="3053" r:id="rId45"/>
    <p:sldId id="3030" r:id="rId46"/>
    <p:sldId id="3031" r:id="rId47"/>
    <p:sldId id="2930" r:id="rId48"/>
    <p:sldId id="2934" r:id="rId49"/>
    <p:sldId id="3032" r:id="rId50"/>
    <p:sldId id="3051" r:id="rId51"/>
    <p:sldId id="3034" r:id="rId52"/>
    <p:sldId id="3052" r:id="rId53"/>
    <p:sldId id="2949" r:id="rId54"/>
  </p:sldIdLst>
  <p:sldSz cx="9144000" cy="5143500" type="screen16x9"/>
  <p:notesSz cx="6858000" cy="2543175"/>
  <p:embeddedFontLst>
    <p:embeddedFont>
      <p:font typeface="Calibri" panose="020F0502020204030204" pitchFamily="34" charset="0"/>
      <p:regular r:id="rId56"/>
      <p:bold r:id="rId57"/>
      <p:italic r:id="rId58"/>
      <p:boldItalic r:id="rId59"/>
    </p:embeddedFont>
    <p:embeddedFont>
      <p:font typeface="MS UI Gothic" panose="020B0600070205080204" pitchFamily="34" charset="-128"/>
      <p:regular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D8F646E-2E35-4DE0-B7C2-A4B1C80991A1}">
          <p14:sldIdLst>
            <p14:sldId id="2950"/>
            <p14:sldId id="2998"/>
            <p14:sldId id="2999"/>
            <p14:sldId id="3000"/>
            <p14:sldId id="3001"/>
            <p14:sldId id="3022"/>
            <p14:sldId id="3023"/>
            <p14:sldId id="2971"/>
            <p14:sldId id="2928"/>
            <p14:sldId id="2914"/>
            <p14:sldId id="2958"/>
            <p14:sldId id="2925"/>
            <p14:sldId id="3021"/>
            <p14:sldId id="983"/>
            <p14:sldId id="3035"/>
            <p14:sldId id="3039"/>
            <p14:sldId id="3040"/>
            <p14:sldId id="3041"/>
            <p14:sldId id="3042"/>
            <p14:sldId id="3043"/>
            <p14:sldId id="3044"/>
            <p14:sldId id="3045"/>
            <p14:sldId id="3046"/>
            <p14:sldId id="3038"/>
            <p14:sldId id="3047"/>
            <p14:sldId id="3025"/>
            <p14:sldId id="3027"/>
            <p14:sldId id="3048"/>
            <p14:sldId id="2917"/>
            <p14:sldId id="2926"/>
            <p14:sldId id="3007"/>
            <p14:sldId id="3049"/>
            <p14:sldId id="3026"/>
            <p14:sldId id="3050"/>
            <p14:sldId id="2963"/>
            <p14:sldId id="2964"/>
            <p14:sldId id="3019"/>
            <p14:sldId id="3029"/>
            <p14:sldId id="3054"/>
            <p14:sldId id="3036"/>
            <p14:sldId id="3053"/>
            <p14:sldId id="3030"/>
            <p14:sldId id="3031"/>
            <p14:sldId id="2930"/>
            <p14:sldId id="2934"/>
            <p14:sldId id="3032"/>
            <p14:sldId id="3051"/>
            <p14:sldId id="3034"/>
            <p14:sldId id="3052"/>
            <p14:sldId id="2949"/>
          </p14:sldIdLst>
        </p14:section>
      </p14:sectionLst>
    </p:ext>
    <p:ext uri="{EFAFB233-063F-42B5-8137-9DF3F51BA10A}">
      <p15:sldGuideLst xmlns:p15="http://schemas.microsoft.com/office/powerpoint/2012/main">
        <p15:guide id="1" orient="horz" pos="894">
          <p15:clr>
            <a:srgbClr val="A4A3A4"/>
          </p15:clr>
        </p15:guide>
        <p15:guide id="2" pos="286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23" roundtripDataSignature="AMtx7mh52feL5b2IsycOPZRg05mdll5I3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as Jellema"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0000"/>
    <a:srgbClr val="EEF4F6"/>
    <a:srgbClr val="232F63"/>
    <a:srgbClr val="FF0000"/>
    <a:srgbClr val="2A6A98"/>
    <a:srgbClr val="163763"/>
    <a:srgbClr val="BF9900"/>
    <a:srgbClr val="007C92"/>
    <a:srgbClr val="ED5025"/>
    <a:srgbClr val="F893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12C5B7-E281-4BE1-8CFA-4DC37CF9C701}" v="1726" dt="2020-09-29T19:19:14.4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5" autoAdjust="0"/>
    <p:restoredTop sz="90566" autoAdjust="0"/>
  </p:normalViewPr>
  <p:slideViewPr>
    <p:cSldViewPr snapToGrid="0">
      <p:cViewPr varScale="1">
        <p:scale>
          <a:sx n="103" d="100"/>
          <a:sy n="103" d="100"/>
        </p:scale>
        <p:origin x="1104" y="72"/>
      </p:cViewPr>
      <p:guideLst>
        <p:guide orient="horz" pos="894"/>
        <p:guide pos="28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12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3.fntdata"/><Relationship Id="rId123" Type="http://customschemas.google.com/relationships/presentationmetadata" Target="metadata"/><Relationship Id="rId12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2.fntdata"/><Relationship Id="rId12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1.fntdata"/><Relationship Id="rId12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4.fntdata"/><Relationship Id="rId124" Type="http://schemas.openxmlformats.org/officeDocument/2006/relationships/commentAuthors" Target="commentAuthors.xml"/><Relationship Id="rId12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cap="none" dirty="0">
                <a:solidFill>
                  <a:schemeClr val="dk1"/>
                </a:solidFill>
                <a:effectLst/>
                <a:latin typeface="Calibri"/>
                <a:ea typeface="Calibri"/>
                <a:cs typeface="Calibri"/>
                <a:sym typeface="Calibri"/>
              </a:rPr>
              <a:t>Pitch: Functions are what make cloud native applications tick. They execute business logic, handle requests and events, stitch together managed PaaS Services and automate Ops activities. In 45 minutes, get a complete overview of serverless Oracle Functions on OCI; how to develop, test, deploy, invoke and operate them</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Abstract: Functions are what make cloud native applications tick. They execute business logic, handle requests and events, stitch together managed PaaS Services and automate Ops activities. Functions allow and actually strongly suggest a clean application design with decoupled, encapsulated, independently testable, scalable and evolvable mini-applications that are suitable for highly automated operations. </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Oracle Functions - based on Project </a:t>
            </a:r>
            <a:r>
              <a:rPr lang="en-US" sz="1200" b="0" i="0" u="none" strike="noStrike" cap="none" dirty="0" err="1">
                <a:solidFill>
                  <a:schemeClr val="dk1"/>
                </a:solidFill>
                <a:effectLst/>
                <a:latin typeface="Calibri"/>
                <a:ea typeface="Calibri"/>
                <a:cs typeface="Calibri"/>
                <a:sym typeface="Calibri"/>
              </a:rPr>
              <a:t>Fn</a:t>
            </a:r>
            <a:r>
              <a:rPr lang="en-US" sz="1200" b="0" i="0" u="none" strike="noStrike" cap="none" dirty="0">
                <a:solidFill>
                  <a:schemeClr val="dk1"/>
                </a:solidFill>
                <a:effectLst/>
                <a:latin typeface="Calibri"/>
                <a:ea typeface="Calibri"/>
                <a:cs typeface="Calibri"/>
                <a:sym typeface="Calibri"/>
              </a:rPr>
              <a:t> - are at the heart of cloud native applications on Oracle Cloud Infrastructure. They are implemented in almost any programming language and are run on a virtually serverless platform. This session provides a complete overview of Oracle Functions, including several live demonstrations. You will see local development of Functions in several languages, learn about automated testing of Functions and about deployment to the OCI tenancy (from CLI, Terraform and Pipeline). Functions can be invoked in several ways: direct call, through API Gateway request, triggered by Notifications and Cloud Events and indirectly time scheduled; these are discussed and shown.  Functions are configured with runtime settings, can read secrets (such as credentials and connection details) from the Vault service and can make use of other OCI Services, for example for persisting data (Autonomous Database, MySQL, NoSQL Database, Autonomous JSON), publishing messages to a stream, read or write a file or invoke another function, synchronously or asynchronously. The OCI Logging and Monitoring Services are demonstrated to support *Ops* on the Functions. </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In 45 minutes, get a complete overview of serverless Oracle Functions on OCI; see how to develop, test, deploy, invoke and operate them. And embrace them as the essential cogs in your Oracle Cloud machinery. </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Notes: This session touches upon a substantial number of OCI services - all from the perspective of the Functions service. All interaction points between Functions and the OCI portfolio are discussed. Implementation of Functions is demonstrated - as well as test/deployment/invocation (and effects) and monitoring.</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I have worked with Project </a:t>
            </a:r>
            <a:r>
              <a:rPr lang="en-US" sz="1200" b="0" i="0" u="none" strike="noStrike" cap="none" dirty="0" err="1">
                <a:solidFill>
                  <a:schemeClr val="dk1"/>
                </a:solidFill>
                <a:effectLst/>
                <a:latin typeface="Calibri"/>
                <a:ea typeface="Calibri"/>
                <a:cs typeface="Calibri"/>
                <a:sym typeface="Calibri"/>
              </a:rPr>
              <a:t>Fn</a:t>
            </a:r>
            <a:r>
              <a:rPr lang="en-US" sz="1200" b="0" i="0" u="none" strike="noStrike" cap="none" dirty="0">
                <a:solidFill>
                  <a:schemeClr val="dk1"/>
                </a:solidFill>
                <a:effectLst/>
                <a:latin typeface="Calibri"/>
                <a:ea typeface="Calibri"/>
                <a:cs typeface="Calibri"/>
                <a:sym typeface="Calibri"/>
              </a:rPr>
              <a:t> and Oracle Functions from the first time it became available. I have published many articles, </a:t>
            </a:r>
            <a:r>
              <a:rPr lang="en-US" sz="1200" b="0" i="0" u="none" strike="noStrike" cap="none" dirty="0" err="1">
                <a:solidFill>
                  <a:schemeClr val="dk1"/>
                </a:solidFill>
                <a:effectLst/>
                <a:latin typeface="Calibri"/>
                <a:ea typeface="Calibri"/>
                <a:cs typeface="Calibri"/>
                <a:sym typeface="Calibri"/>
              </a:rPr>
              <a:t>Katacoda</a:t>
            </a:r>
            <a:r>
              <a:rPr lang="en-US" sz="1200" b="0" i="0" u="none" strike="noStrike" cap="none" dirty="0">
                <a:solidFill>
                  <a:schemeClr val="dk1"/>
                </a:solidFill>
                <a:effectLst/>
                <a:latin typeface="Calibri"/>
                <a:ea typeface="Calibri"/>
                <a:cs typeface="Calibri"/>
                <a:sym typeface="Calibri"/>
              </a:rPr>
              <a:t> scenarios and webinars on the subject. I discuss Functions both from the perspective of an architect as well as a developer.</a:t>
            </a:r>
            <a:endParaRPr lang="en-US" b="0" dirty="0">
              <a:effectLst/>
            </a:endParaRPr>
          </a:p>
          <a:p>
            <a:br>
              <a:rPr lang="en-US" b="0" dirty="0">
                <a:effectLst/>
              </a:rPr>
            </a:br>
            <a:endParaRPr lang="nl-NL"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DFB967C-E8DF-AF4B-9B57-A68D256EEC9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95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05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https://stackoverflow.com/questions/14031763/doing-a-cleanup-action-just-before-node-js-exits</a:t>
            </a:r>
          </a:p>
          <a:p>
            <a:endParaRPr lang="en-US" dirty="0"/>
          </a:p>
          <a:p>
            <a:r>
              <a:rPr lang="en-US" sz="1200" b="0" i="0" u="none" strike="noStrike" cap="none" dirty="0">
                <a:solidFill>
                  <a:schemeClr val="dk1"/>
                </a:solidFill>
                <a:effectLst/>
                <a:latin typeface="Calibri"/>
                <a:ea typeface="Calibri"/>
                <a:cs typeface="Calibri"/>
                <a:sym typeface="Calibri"/>
              </a:rPr>
              <a:t>function</a:t>
            </a:r>
            <a:r>
              <a:rPr lang="en-US" dirty="0"/>
              <a:t> </a:t>
            </a:r>
            <a:r>
              <a:rPr lang="en-US" sz="1200" b="0" i="0" u="none" strike="noStrike" cap="none" dirty="0">
                <a:solidFill>
                  <a:schemeClr val="dk1"/>
                </a:solidFill>
                <a:effectLst/>
                <a:latin typeface="Calibri"/>
                <a:ea typeface="Calibri"/>
                <a:cs typeface="Calibri"/>
                <a:sym typeface="Calibri"/>
              </a:rPr>
              <a:t>sleep(</a:t>
            </a:r>
            <a:r>
              <a:rPr lang="en-US" dirty="0" err="1">
                <a:effectLst/>
              </a:rPr>
              <a:t>ms</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return</a:t>
            </a:r>
            <a:r>
              <a:rPr lang="en-US" dirty="0"/>
              <a:t> </a:t>
            </a:r>
            <a:r>
              <a:rPr lang="en-US" sz="1200" b="0" i="0" u="none" strike="noStrike" cap="none" dirty="0">
                <a:solidFill>
                  <a:schemeClr val="dk1"/>
                </a:solidFill>
                <a:effectLst/>
                <a:latin typeface="Calibri"/>
                <a:ea typeface="Calibri"/>
                <a:cs typeface="Calibri"/>
                <a:sym typeface="Calibri"/>
              </a:rPr>
              <a:t>new</a:t>
            </a:r>
            <a:r>
              <a:rPr lang="en-US" dirty="0"/>
              <a:t> </a:t>
            </a:r>
            <a:r>
              <a:rPr lang="en-US" sz="1200" b="0" i="0" u="none" strike="noStrike" cap="none" dirty="0">
                <a:solidFill>
                  <a:schemeClr val="dk1"/>
                </a:solidFill>
                <a:effectLst/>
                <a:latin typeface="Calibri"/>
                <a:ea typeface="Calibri"/>
                <a:cs typeface="Calibri"/>
                <a:sym typeface="Calibri"/>
              </a:rPr>
              <a:t>Promise(</a:t>
            </a:r>
            <a:r>
              <a:rPr lang="en-US" dirty="0">
                <a:effectLst/>
              </a:rPr>
              <a:t>resolve</a:t>
            </a:r>
            <a:r>
              <a:rPr lang="en-US" dirty="0"/>
              <a:t> </a:t>
            </a:r>
            <a:r>
              <a:rPr lang="en-US" sz="1200" b="0" i="0" u="none" strike="noStrike" cap="none" dirty="0">
                <a:solidFill>
                  <a:schemeClr val="dk1"/>
                </a:solidFill>
                <a:effectLst/>
                <a:latin typeface="Calibri"/>
                <a:ea typeface="Calibri"/>
                <a:cs typeface="Calibri"/>
                <a:sym typeface="Calibri"/>
              </a:rPr>
              <a:t>=&gt;</a:t>
            </a:r>
            <a:r>
              <a:rPr lang="en-US" dirty="0"/>
              <a:t> </a:t>
            </a:r>
            <a:r>
              <a:rPr lang="en-US" sz="1200" b="0" i="0" u="none" strike="noStrike" cap="none" dirty="0" err="1">
                <a:solidFill>
                  <a:schemeClr val="dk1"/>
                </a:solidFill>
                <a:effectLst/>
                <a:latin typeface="Calibri"/>
                <a:ea typeface="Calibri"/>
                <a:cs typeface="Calibri"/>
                <a:sym typeface="Calibri"/>
              </a:rPr>
              <a:t>setTimeout</a:t>
            </a:r>
            <a:r>
              <a:rPr lang="en-US" sz="1200" b="0" i="0" u="none" strike="noStrike" cap="none" dirty="0">
                <a:solidFill>
                  <a:schemeClr val="dk1"/>
                </a:solidFill>
                <a:effectLst/>
                <a:latin typeface="Calibri"/>
                <a:ea typeface="Calibri"/>
                <a:cs typeface="Calibri"/>
                <a:sym typeface="Calibri"/>
              </a:rPr>
              <a:t>(</a:t>
            </a:r>
            <a:r>
              <a:rPr lang="en-US" dirty="0"/>
              <a:t>resolve</a:t>
            </a:r>
            <a:r>
              <a:rPr lang="en-US" sz="1200" b="0" i="0" u="none" strike="noStrike" cap="none" dirty="0">
                <a:solidFill>
                  <a:schemeClr val="dk1"/>
                </a:solidFill>
                <a:effectLst/>
                <a:latin typeface="Calibri"/>
                <a:ea typeface="Calibri"/>
                <a:cs typeface="Calibri"/>
                <a:sym typeface="Calibri"/>
              </a:rPr>
              <a:t>,</a:t>
            </a:r>
            <a:r>
              <a:rPr lang="en-US" dirty="0"/>
              <a:t> </a:t>
            </a:r>
            <a:r>
              <a:rPr lang="en-US" dirty="0" err="1"/>
              <a:t>ms</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a:t>
            </a:r>
            <a:r>
              <a:rPr lang="en-US" dirty="0"/>
              <a:t>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async</a:t>
            </a:r>
            <a:r>
              <a:rPr lang="en-US" dirty="0"/>
              <a:t> </a:t>
            </a:r>
            <a:r>
              <a:rPr lang="en-US" sz="1200" b="0" i="0" u="none" strike="noStrike" cap="none" dirty="0">
                <a:solidFill>
                  <a:schemeClr val="dk1"/>
                </a:solidFill>
                <a:effectLst/>
                <a:latin typeface="Calibri"/>
                <a:ea typeface="Calibri"/>
                <a:cs typeface="Calibri"/>
                <a:sym typeface="Calibri"/>
              </a:rPr>
              <a:t>function</a:t>
            </a:r>
            <a:r>
              <a:rPr lang="en-US" dirty="0"/>
              <a:t> </a:t>
            </a:r>
            <a:r>
              <a:rPr lang="en-US" sz="1200" b="0" i="0" u="none" strike="noStrike" cap="none" dirty="0" err="1">
                <a:solidFill>
                  <a:schemeClr val="dk1"/>
                </a:solidFill>
                <a:effectLst/>
                <a:latin typeface="Calibri"/>
                <a:ea typeface="Calibri"/>
                <a:cs typeface="Calibri"/>
                <a:sym typeface="Calibri"/>
              </a:rPr>
              <a:t>delayedGreeting</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console.log("Hello");</a:t>
            </a:r>
            <a:r>
              <a:rPr lang="en-US" dirty="0"/>
              <a:t> </a:t>
            </a:r>
          </a:p>
          <a:p>
            <a:r>
              <a:rPr lang="en-US" sz="1200" b="0" i="0" u="none" strike="noStrike" cap="none" dirty="0">
                <a:solidFill>
                  <a:schemeClr val="dk1"/>
                </a:solidFill>
                <a:effectLst/>
                <a:latin typeface="Calibri"/>
                <a:ea typeface="Calibri"/>
                <a:cs typeface="Calibri"/>
                <a:sym typeface="Calibri"/>
              </a:rPr>
              <a:t>await</a:t>
            </a:r>
            <a:r>
              <a:rPr lang="en-US" dirty="0"/>
              <a:t> </a:t>
            </a:r>
            <a:r>
              <a:rPr lang="en-US" sz="1200" b="0" i="0" u="none" strike="noStrike" cap="none" dirty="0">
                <a:solidFill>
                  <a:schemeClr val="dk1"/>
                </a:solidFill>
                <a:effectLst/>
                <a:latin typeface="Calibri"/>
                <a:ea typeface="Calibri"/>
                <a:cs typeface="Calibri"/>
                <a:sym typeface="Calibri"/>
              </a:rPr>
              <a:t>sleep(2000);</a:t>
            </a:r>
            <a:r>
              <a:rPr lang="en-US" dirty="0"/>
              <a:t> </a:t>
            </a:r>
            <a:r>
              <a:rPr lang="en-US" sz="1200" b="0" i="0" u="none" strike="noStrike" cap="none" dirty="0">
                <a:solidFill>
                  <a:schemeClr val="dk1"/>
                </a:solidFill>
                <a:effectLst/>
                <a:latin typeface="Calibri"/>
                <a:ea typeface="Calibri"/>
                <a:cs typeface="Calibri"/>
                <a:sym typeface="Calibri"/>
              </a:rPr>
              <a:t>console.log("World!");</a:t>
            </a:r>
            <a:r>
              <a:rPr lang="en-US" dirty="0"/>
              <a:t> </a:t>
            </a:r>
          </a:p>
          <a:p>
            <a:r>
              <a:rPr lang="en-US" sz="1200" b="0" i="0" u="none" strike="noStrike" cap="none" dirty="0">
                <a:solidFill>
                  <a:schemeClr val="dk1"/>
                </a:solidFill>
                <a:effectLst/>
                <a:latin typeface="Calibri"/>
                <a:ea typeface="Calibri"/>
                <a:cs typeface="Calibri"/>
                <a:sym typeface="Calibri"/>
              </a:rPr>
              <a:t>}</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24</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4395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36</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03447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Out of </a:t>
            </a:r>
            <a:r>
              <a:rPr lang="nl-NL" dirty="0" err="1"/>
              <a:t>the</a:t>
            </a:r>
            <a:r>
              <a:rPr lang="nl-NL" dirty="0"/>
              <a:t> box PaaS services </a:t>
            </a:r>
            <a:r>
              <a:rPr lang="nl-NL" dirty="0" err="1"/>
              <a:t>and</a:t>
            </a:r>
            <a:r>
              <a:rPr lang="nl-NL" dirty="0"/>
              <a:t> </a:t>
            </a:r>
            <a:r>
              <a:rPr lang="nl-NL" dirty="0" err="1"/>
              <a:t>facilities</a:t>
            </a:r>
            <a:endParaRPr lang="nl-NL" dirty="0"/>
          </a:p>
          <a:p>
            <a:pPr>
              <a:buFontTx/>
              <a:buChar char="-"/>
            </a:pPr>
            <a:r>
              <a:rPr lang="nl-NL" dirty="0" err="1"/>
              <a:t>persistence</a:t>
            </a:r>
            <a:r>
              <a:rPr lang="nl-NL" dirty="0"/>
              <a:t>, routing/</a:t>
            </a:r>
            <a:r>
              <a:rPr lang="nl-NL" dirty="0" err="1"/>
              <a:t>throttling</a:t>
            </a:r>
            <a:r>
              <a:rPr lang="nl-NL" dirty="0"/>
              <a:t>/buffer/queue/</a:t>
            </a:r>
            <a:r>
              <a:rPr lang="nl-NL" dirty="0" err="1"/>
              <a:t>retry</a:t>
            </a:r>
            <a:endParaRPr lang="nl-NL" dirty="0"/>
          </a:p>
          <a:p>
            <a:pPr>
              <a:buFontTx/>
              <a:buChar char="-"/>
            </a:pPr>
            <a:r>
              <a:rPr lang="nl-NL" dirty="0"/>
              <a:t>IDM, </a:t>
            </a:r>
            <a:r>
              <a:rPr lang="nl-NL" dirty="0" err="1"/>
              <a:t>key</a:t>
            </a:r>
            <a:r>
              <a:rPr lang="nl-NL" dirty="0"/>
              <a:t> </a:t>
            </a:r>
            <a:r>
              <a:rPr lang="nl-NL" dirty="0" err="1"/>
              <a:t>mgt</a:t>
            </a:r>
            <a:r>
              <a:rPr lang="nl-NL" dirty="0"/>
              <a:t>, </a:t>
            </a:r>
            <a:r>
              <a:rPr lang="nl-NL" dirty="0" err="1"/>
              <a:t>encryption</a:t>
            </a:r>
            <a:r>
              <a:rPr lang="nl-NL" dirty="0"/>
              <a:t>/</a:t>
            </a:r>
            <a:r>
              <a:rPr lang="nl-NL" dirty="0" err="1"/>
              <a:t>decryption</a:t>
            </a:r>
            <a:endParaRPr lang="nl-NL" dirty="0"/>
          </a:p>
          <a:p>
            <a:pPr>
              <a:buFontTx/>
              <a:buChar char="-"/>
            </a:pPr>
            <a:r>
              <a:rPr lang="nl-NL" dirty="0"/>
              <a:t>Distribution, CDN, </a:t>
            </a:r>
            <a:r>
              <a:rPr lang="nl-NL" dirty="0" err="1"/>
              <a:t>regional</a:t>
            </a:r>
            <a:r>
              <a:rPr lang="nl-NL" dirty="0"/>
              <a:t> </a:t>
            </a:r>
            <a:r>
              <a:rPr lang="nl-NL" dirty="0" err="1"/>
              <a:t>failover</a:t>
            </a:r>
            <a:endParaRPr lang="nl-NL" dirty="0"/>
          </a:p>
          <a:p>
            <a:pPr>
              <a:buFontTx/>
              <a:buChar char="-"/>
            </a:pPr>
            <a:r>
              <a:rPr lang="nl-NL" dirty="0"/>
              <a:t>Monitor, log, alert/</a:t>
            </a:r>
            <a:r>
              <a:rPr lang="nl-NL" dirty="0" err="1"/>
              <a:t>notification</a:t>
            </a:r>
            <a:endParaRPr lang="nl-NL" dirty="0"/>
          </a:p>
          <a:p>
            <a:pPr>
              <a:buFontTx/>
              <a:buChar char="-"/>
            </a:pPr>
            <a:endParaRPr lang="nl-NL" dirty="0"/>
          </a:p>
          <a:p>
            <a:pPr>
              <a:buFontTx/>
              <a:buChar char="-"/>
            </a:pPr>
            <a:r>
              <a:rPr lang="nl-NL" dirty="0" err="1"/>
              <a:t>Scalability</a:t>
            </a:r>
            <a:r>
              <a:rPr lang="nl-NL" dirty="0"/>
              <a:t> (up &amp; down)</a:t>
            </a:r>
          </a:p>
          <a:p>
            <a:pPr>
              <a:buFontTx/>
              <a:buChar char="-"/>
            </a:pPr>
            <a:r>
              <a:rPr lang="nl-NL" dirty="0"/>
              <a:t>Quick </a:t>
            </a:r>
            <a:r>
              <a:rPr lang="nl-NL" dirty="0" err="1"/>
              <a:t>Rampup</a:t>
            </a:r>
            <a:endParaRPr lang="nl-NL" dirty="0"/>
          </a:p>
          <a:p>
            <a:pPr>
              <a:buFontTx/>
              <a:buChar char="-"/>
            </a:pPr>
            <a:endParaRPr lang="nl-NL" dirty="0"/>
          </a:p>
          <a:p>
            <a:pPr marL="228600" indent="0">
              <a:buFontTx/>
              <a:buNone/>
            </a:pPr>
            <a:r>
              <a:rPr lang="nl-NL" dirty="0" err="1"/>
              <a:t>Emphasis</a:t>
            </a:r>
            <a:r>
              <a:rPr lang="nl-NL" dirty="0"/>
              <a:t> on </a:t>
            </a:r>
            <a:r>
              <a:rPr lang="nl-NL" dirty="0" err="1"/>
              <a:t>interaction</a:t>
            </a:r>
            <a:r>
              <a:rPr lang="nl-NL" dirty="0"/>
              <a:t> points: </a:t>
            </a:r>
            <a:r>
              <a:rPr lang="nl-NL" dirty="0" err="1"/>
              <a:t>APIs</a:t>
            </a:r>
            <a:r>
              <a:rPr lang="nl-NL" dirty="0"/>
              <a:t>, Events/ </a:t>
            </a:r>
            <a:r>
              <a:rPr lang="nl-NL" dirty="0" err="1"/>
              <a:t>message</a:t>
            </a:r>
            <a:r>
              <a:rPr lang="nl-NL" dirty="0"/>
              <a:t> format</a:t>
            </a:r>
          </a:p>
          <a:p>
            <a:pPr marL="228600" indent="0">
              <a:buFontTx/>
              <a:buNone/>
            </a:pPr>
            <a:r>
              <a:rPr lang="nl-NL" dirty="0" err="1"/>
              <a:t>Less</a:t>
            </a:r>
            <a:r>
              <a:rPr lang="nl-NL" dirty="0"/>
              <a:t> </a:t>
            </a:r>
            <a:r>
              <a:rPr lang="nl-NL" dirty="0" err="1"/>
              <a:t>emphasis</a:t>
            </a:r>
            <a:r>
              <a:rPr lang="nl-NL" dirty="0"/>
              <a:t> on </a:t>
            </a:r>
            <a:r>
              <a:rPr lang="nl-NL" dirty="0" err="1"/>
              <a:t>implementation</a:t>
            </a:r>
            <a:r>
              <a:rPr lang="nl-NL" dirty="0"/>
              <a:t> of PaaS (platform) services</a:t>
            </a:r>
          </a:p>
          <a:p>
            <a:pPr marL="228600" indent="0">
              <a:buFontTx/>
              <a:buNone/>
            </a:pPr>
            <a:r>
              <a:rPr lang="nl-NL" dirty="0" err="1"/>
              <a:t>MongoDB</a:t>
            </a:r>
            <a:r>
              <a:rPr lang="nl-NL" dirty="0"/>
              <a:t> API – </a:t>
            </a:r>
            <a:r>
              <a:rPr lang="nl-NL" dirty="0" err="1"/>
              <a:t>implemented</a:t>
            </a:r>
            <a:r>
              <a:rPr lang="nl-NL" dirty="0"/>
              <a:t> </a:t>
            </a:r>
            <a:r>
              <a:rPr lang="nl-NL" dirty="0" err="1"/>
              <a:t>by</a:t>
            </a:r>
            <a:r>
              <a:rPr lang="nl-NL" dirty="0"/>
              <a:t> </a:t>
            </a:r>
            <a:r>
              <a:rPr lang="nl-NL" dirty="0" err="1"/>
              <a:t>Azure</a:t>
            </a:r>
            <a:r>
              <a:rPr lang="nl-NL" dirty="0"/>
              <a:t> </a:t>
            </a:r>
            <a:r>
              <a:rPr lang="nl-NL" dirty="0" err="1"/>
              <a:t>Cosmos</a:t>
            </a:r>
            <a:r>
              <a:rPr lang="nl-NL" dirty="0"/>
              <a:t> DB, </a:t>
            </a:r>
            <a:r>
              <a:rPr lang="nl-NL" dirty="0" err="1"/>
              <a:t>MongoDB</a:t>
            </a:r>
            <a:r>
              <a:rPr lang="nl-NL" dirty="0"/>
              <a:t>, </a:t>
            </a:r>
            <a:r>
              <a:rPr lang="nl-NL" dirty="0" err="1"/>
              <a:t>Minimongo</a:t>
            </a:r>
            <a:r>
              <a:rPr lang="nl-NL" dirty="0"/>
              <a:t> </a:t>
            </a:r>
            <a:r>
              <a:rPr lang="nl-NL" dirty="0" err="1"/>
              <a:t>and</a:t>
            </a:r>
            <a:r>
              <a:rPr lang="nl-NL" dirty="0"/>
              <a:t> AWS Document DB </a:t>
            </a:r>
            <a:r>
              <a:rPr lang="nl-NL" dirty="0" err="1"/>
              <a:t>and</a:t>
            </a:r>
            <a:r>
              <a:rPr lang="nl-NL" dirty="0"/>
              <a:t> </a:t>
            </a:r>
            <a:r>
              <a:rPr lang="nl-NL" dirty="0" err="1"/>
              <a:t>soon</a:t>
            </a:r>
            <a:r>
              <a:rPr lang="nl-NL" dirty="0"/>
              <a:t> Oracle </a:t>
            </a:r>
            <a:r>
              <a:rPr lang="nl-NL" dirty="0" err="1"/>
              <a:t>Autonomous</a:t>
            </a:r>
            <a:r>
              <a:rPr lang="nl-NL" dirty="0"/>
              <a:t> JSON </a:t>
            </a:r>
          </a:p>
          <a:p>
            <a:pPr marL="228600" indent="0">
              <a:buFontTx/>
              <a:buNone/>
            </a:pPr>
            <a:r>
              <a:rPr lang="nl-NL" dirty="0" err="1"/>
              <a:t>Kafka</a:t>
            </a:r>
            <a:r>
              <a:rPr lang="nl-NL" dirty="0"/>
              <a:t> API – </a:t>
            </a:r>
            <a:r>
              <a:rPr lang="nl-NL" dirty="0" err="1"/>
              <a:t>Azure</a:t>
            </a:r>
            <a:r>
              <a:rPr lang="nl-NL" dirty="0"/>
              <a:t> Event Hub, OCI Streaming, AWS </a:t>
            </a:r>
            <a:r>
              <a:rPr lang="nl-NL" dirty="0" err="1"/>
              <a:t>Managed</a:t>
            </a:r>
            <a:r>
              <a:rPr lang="nl-NL" dirty="0"/>
              <a:t> Streaming</a:t>
            </a:r>
          </a:p>
          <a:p>
            <a:pPr marL="228600" indent="0">
              <a:buFontTx/>
              <a:buNone/>
            </a:pPr>
            <a:r>
              <a:rPr lang="nl-NL" dirty="0"/>
              <a:t>JDBC/SQL – </a:t>
            </a:r>
            <a:r>
              <a:rPr lang="nl-NL" dirty="0" err="1"/>
              <a:t>Relational</a:t>
            </a:r>
            <a:r>
              <a:rPr lang="nl-NL" dirty="0"/>
              <a:t> Database (Oracle, SQL Server, </a:t>
            </a:r>
            <a:r>
              <a:rPr lang="nl-NL" dirty="0" err="1"/>
              <a:t>PostgreSQL</a:t>
            </a:r>
            <a:r>
              <a:rPr lang="nl-NL" dirty="0"/>
              <a:t>, </a:t>
            </a:r>
            <a:r>
              <a:rPr lang="nl-NL" dirty="0" err="1"/>
              <a:t>MySQL</a:t>
            </a:r>
            <a:r>
              <a:rPr lang="nl-NL" dirty="0"/>
              <a:t>) </a:t>
            </a:r>
            <a:r>
              <a:rPr lang="nl-NL" dirty="0" err="1"/>
              <a:t>and</a:t>
            </a:r>
            <a:r>
              <a:rPr lang="nl-NL" dirty="0"/>
              <a:t> even </a:t>
            </a:r>
            <a:r>
              <a:rPr lang="nl-NL" dirty="0" err="1"/>
              <a:t>NoSQL</a:t>
            </a:r>
            <a:r>
              <a:rPr lang="nl-NL" dirty="0"/>
              <a:t> (Oracle </a:t>
            </a:r>
            <a:r>
              <a:rPr lang="nl-NL" dirty="0" err="1"/>
              <a:t>NoSQL</a:t>
            </a:r>
            <a:r>
              <a:rPr lang="nl-NL" dirty="0"/>
              <a:t>, Cassandra, </a:t>
            </a:r>
            <a:r>
              <a:rPr lang="nl-NL" dirty="0" err="1"/>
              <a:t>Hadoop</a:t>
            </a:r>
            <a:r>
              <a:rPr lang="nl-NL" dirty="0"/>
              <a:t>)</a:t>
            </a:r>
          </a:p>
          <a:p>
            <a:pPr marL="228600" indent="0">
              <a:buFontTx/>
              <a:buNone/>
            </a:pPr>
            <a:endParaRPr lang="nl-NL" dirty="0"/>
          </a:p>
          <a:p>
            <a:pPr>
              <a:buFontTx/>
              <a:buChar char="-"/>
            </a:pPr>
            <a:endParaRPr lang="nl-NL" dirty="0"/>
          </a:p>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67497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72824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17</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3456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18</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5547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19</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2252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20</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4646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21</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2593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22</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85886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6" name="Picture 5">
            <a:extLst>
              <a:ext uri="{FF2B5EF4-FFF2-40B4-BE49-F238E27FC236}">
                <a16:creationId xmlns:a16="http://schemas.microsoft.com/office/drawing/2014/main" id="{A2EC57B9-4E08-472F-95CE-8ED974E6005E}"/>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3219464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Oracle Groundbreakers Tour 2020 EMEA | Make your Cloud Applications Function for real</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2" name="Picture 11">
            <a:extLst>
              <a:ext uri="{FF2B5EF4-FFF2-40B4-BE49-F238E27FC236}">
                <a16:creationId xmlns:a16="http://schemas.microsoft.com/office/drawing/2014/main" id="{E0CBFB4E-B6E9-4A04-88AB-7D6519F58AB2}"/>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1807216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2285395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3232231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3781488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2774580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999044582"/>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6695041"/>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F867-CC23-427D-8983-5D206D9351B2}"/>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40B167A3-0798-4F5D-843B-49D451618C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0CF18F1-A341-43AF-AAAB-A942D1948D7E}"/>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CD147AED-C9CE-451E-B378-D25153542CBA}"/>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6" name="Slide Number Placeholder 5">
            <a:extLst>
              <a:ext uri="{FF2B5EF4-FFF2-40B4-BE49-F238E27FC236}">
                <a16:creationId xmlns:a16="http://schemas.microsoft.com/office/drawing/2014/main" id="{28DAB95F-CC8E-4BC8-BF6A-47C12F4711A9}"/>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700164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pic>
        <p:nvPicPr>
          <p:cNvPr id="8" name="Picture 7">
            <a:extLst>
              <a:ext uri="{FF2B5EF4-FFF2-40B4-BE49-F238E27FC236}">
                <a16:creationId xmlns:a16="http://schemas.microsoft.com/office/drawing/2014/main" id="{DBB1BAB4-1427-44F2-AC04-63C36C98DFF1}"/>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1740440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pic>
        <p:nvPicPr>
          <p:cNvPr id="8" name="Picture 7">
            <a:extLst>
              <a:ext uri="{FF2B5EF4-FFF2-40B4-BE49-F238E27FC236}">
                <a16:creationId xmlns:a16="http://schemas.microsoft.com/office/drawing/2014/main" id="{EDD0A2E6-2B22-4499-969E-6B920FDDF80D}"/>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3563293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004179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3490385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259122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26480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291322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Oracle Groundbreakers Tour 2020 EMEA | Make your Cloud Applications Function for real</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9" name="Picture 8">
            <a:extLst>
              <a:ext uri="{FF2B5EF4-FFF2-40B4-BE49-F238E27FC236}">
                <a16:creationId xmlns:a16="http://schemas.microsoft.com/office/drawing/2014/main" id="{607C2130-E104-4AF9-A36D-537334B382FB}"/>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738366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0">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Oracle Groundbreakers Tour 2020 EMEA | Make your Cloud Applications Function for real</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B54E329-6D8A-4B33-B57E-77D9E3AEE37D}"/>
              </a:ext>
            </a:extLst>
          </p:cNvPr>
          <p:cNvPicPr>
            <a:picLocks noChangeAspect="1"/>
          </p:cNvPicPr>
          <p:nvPr userDrawn="1"/>
        </p:nvPicPr>
        <p:blipFill>
          <a:blip r:embed="rId21"/>
          <a:srcRect/>
          <a:stretch/>
        </p:blipFill>
        <p:spPr>
          <a:xfrm>
            <a:off x="7200000" y="363387"/>
            <a:ext cx="1258824" cy="279738"/>
          </a:xfrm>
          <a:prstGeom prst="rect">
            <a:avLst/>
          </a:prstGeom>
        </p:spPr>
      </p:pic>
    </p:spTree>
    <p:extLst>
      <p:ext uri="{BB962C8B-B14F-4D97-AF65-F5344CB8AC3E}">
        <p14:creationId xmlns:p14="http://schemas.microsoft.com/office/powerpoint/2010/main" val="314898610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4" r:id="rId16"/>
    <p:sldLayoutId id="2147483695" r:id="rId17"/>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oracle.com/uk/index.html"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5.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jpeg"/><Relationship Id="rId2" Type="http://schemas.openxmlformats.org/officeDocument/2006/relationships/image" Target="../media/image24.jpeg"/><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19.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18.png"/><Relationship Id="rId9" Type="http://schemas.openxmlformats.org/officeDocument/2006/relationships/image" Target="../media/image29.jpeg"/><Relationship Id="rId1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35.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7.png"/><Relationship Id="rId7" Type="http://schemas.openxmlformats.org/officeDocument/2006/relationships/image" Target="../media/image18.png"/><Relationship Id="rId2" Type="http://schemas.openxmlformats.org/officeDocument/2006/relationships/image" Target="../media/image26.png"/><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35.png"/><Relationship Id="rId4" Type="http://schemas.openxmlformats.org/officeDocument/2006/relationships/image" Target="../media/image32.png"/><Relationship Id="rId9" Type="http://schemas.openxmlformats.org/officeDocument/2006/relationships/image" Target="../media/image44.sv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45.png"/><Relationship Id="rId4" Type="http://schemas.openxmlformats.org/officeDocument/2006/relationships/image" Target="../media/image27.pn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6.png"/><Relationship Id="rId7"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45.png"/><Relationship Id="rId4" Type="http://schemas.openxmlformats.org/officeDocument/2006/relationships/image" Target="../media/image27.png"/><Relationship Id="rId9"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45.png"/><Relationship Id="rId5" Type="http://schemas.openxmlformats.org/officeDocument/2006/relationships/image" Target="../media/image35.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jpe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13.jpe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18.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35.png"/><Relationship Id="rId10" Type="http://schemas.openxmlformats.org/officeDocument/2006/relationships/image" Target="../media/image49.svg"/><Relationship Id="rId4" Type="http://schemas.openxmlformats.org/officeDocument/2006/relationships/image" Target="../media/image19.png"/><Relationship Id="rId9" Type="http://schemas.openxmlformats.org/officeDocument/2006/relationships/image" Target="../media/image48.png"/></Relationships>
</file>

<file path=ppt/slides/_rels/slide21.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18.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35.png"/><Relationship Id="rId10" Type="http://schemas.openxmlformats.org/officeDocument/2006/relationships/image" Target="../media/image49.svg"/><Relationship Id="rId4" Type="http://schemas.openxmlformats.org/officeDocument/2006/relationships/image" Target="../media/image19.png"/><Relationship Id="rId9" Type="http://schemas.openxmlformats.org/officeDocument/2006/relationships/image" Target="../media/image48.png"/></Relationships>
</file>

<file path=ppt/slides/_rels/slide22.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18.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35.png"/><Relationship Id="rId10" Type="http://schemas.openxmlformats.org/officeDocument/2006/relationships/image" Target="../media/image49.svg"/><Relationship Id="rId4" Type="http://schemas.openxmlformats.org/officeDocument/2006/relationships/image" Target="../media/image19.png"/><Relationship Id="rId9"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18.png"/><Relationship Id="rId7" Type="http://schemas.openxmlformats.org/officeDocument/2006/relationships/image" Target="../media/image46.png"/><Relationship Id="rId12" Type="http://schemas.openxmlformats.org/officeDocument/2006/relationships/image" Target="../media/image51.sv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35.png"/><Relationship Id="rId10" Type="http://schemas.openxmlformats.org/officeDocument/2006/relationships/image" Target="../media/image49.svg"/><Relationship Id="rId4" Type="http://schemas.openxmlformats.org/officeDocument/2006/relationships/image" Target="../media/image19.png"/><Relationship Id="rId9"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image" Target="../media/image54.svg"/><Relationship Id="rId7" Type="http://schemas.openxmlformats.org/officeDocument/2006/relationships/image" Target="../media/image58.svg"/><Relationship Id="rId12"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17.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5" Type="http://schemas.openxmlformats.org/officeDocument/2006/relationships/image" Target="../media/image6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 Id="rId14" Type="http://schemas.openxmlformats.org/officeDocument/2006/relationships/image" Target="../media/image65.png"/></Relationships>
</file>

<file path=ppt/slides/_rels/slide27.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57.png"/><Relationship Id="rId3" Type="http://schemas.openxmlformats.org/officeDocument/2006/relationships/image" Target="../media/image68.svg"/><Relationship Id="rId21" Type="http://schemas.openxmlformats.org/officeDocument/2006/relationships/image" Target="../media/image83.png"/><Relationship Id="rId7" Type="http://schemas.openxmlformats.org/officeDocument/2006/relationships/image" Target="../media/image72.svg"/><Relationship Id="rId12" Type="http://schemas.openxmlformats.org/officeDocument/2006/relationships/image" Target="../media/image77.png"/><Relationship Id="rId17" Type="http://schemas.openxmlformats.org/officeDocument/2006/relationships/image" Target="../media/image82.svg"/><Relationship Id="rId2" Type="http://schemas.openxmlformats.org/officeDocument/2006/relationships/image" Target="../media/image67.png"/><Relationship Id="rId16" Type="http://schemas.openxmlformats.org/officeDocument/2006/relationships/image" Target="../media/image81.png"/><Relationship Id="rId20" Type="http://schemas.openxmlformats.org/officeDocument/2006/relationships/image" Target="../media/image28.png"/><Relationship Id="rId1" Type="http://schemas.openxmlformats.org/officeDocument/2006/relationships/slideLayout" Target="../slideLayouts/slideLayout17.xml"/><Relationship Id="rId6" Type="http://schemas.openxmlformats.org/officeDocument/2006/relationships/image" Target="../media/image71.png"/><Relationship Id="rId11" Type="http://schemas.openxmlformats.org/officeDocument/2006/relationships/image" Target="../media/image76.svg"/><Relationship Id="rId5" Type="http://schemas.openxmlformats.org/officeDocument/2006/relationships/image" Target="../media/image70.svg"/><Relationship Id="rId15" Type="http://schemas.openxmlformats.org/officeDocument/2006/relationships/image" Target="../media/image80.png"/><Relationship Id="rId10" Type="http://schemas.openxmlformats.org/officeDocument/2006/relationships/image" Target="../media/image75.png"/><Relationship Id="rId19" Type="http://schemas.openxmlformats.org/officeDocument/2006/relationships/image" Target="../media/image58.svg"/><Relationship Id="rId4" Type="http://schemas.openxmlformats.org/officeDocument/2006/relationships/image" Target="../media/image69.png"/><Relationship Id="rId9" Type="http://schemas.openxmlformats.org/officeDocument/2006/relationships/image" Target="../media/image74.svg"/><Relationship Id="rId14" Type="http://schemas.openxmlformats.org/officeDocument/2006/relationships/image" Target="../media/image79.svg"/><Relationship Id="rId22" Type="http://schemas.openxmlformats.org/officeDocument/2006/relationships/image" Target="../media/image19.png"/></Relationships>
</file>

<file path=ppt/slides/_rels/slide28.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57.png"/><Relationship Id="rId3" Type="http://schemas.openxmlformats.org/officeDocument/2006/relationships/image" Target="../media/image68.svg"/><Relationship Id="rId21" Type="http://schemas.openxmlformats.org/officeDocument/2006/relationships/image" Target="../media/image83.png"/><Relationship Id="rId7" Type="http://schemas.openxmlformats.org/officeDocument/2006/relationships/image" Target="../media/image72.svg"/><Relationship Id="rId12" Type="http://schemas.openxmlformats.org/officeDocument/2006/relationships/image" Target="../media/image77.png"/><Relationship Id="rId17" Type="http://schemas.openxmlformats.org/officeDocument/2006/relationships/image" Target="../media/image82.svg"/><Relationship Id="rId2" Type="http://schemas.openxmlformats.org/officeDocument/2006/relationships/image" Target="../media/image67.png"/><Relationship Id="rId16" Type="http://schemas.openxmlformats.org/officeDocument/2006/relationships/image" Target="../media/image81.png"/><Relationship Id="rId20" Type="http://schemas.openxmlformats.org/officeDocument/2006/relationships/image" Target="../media/image28.png"/><Relationship Id="rId1" Type="http://schemas.openxmlformats.org/officeDocument/2006/relationships/slideLayout" Target="../slideLayouts/slideLayout17.xml"/><Relationship Id="rId6" Type="http://schemas.openxmlformats.org/officeDocument/2006/relationships/image" Target="../media/image71.png"/><Relationship Id="rId11" Type="http://schemas.openxmlformats.org/officeDocument/2006/relationships/image" Target="../media/image76.svg"/><Relationship Id="rId5" Type="http://schemas.openxmlformats.org/officeDocument/2006/relationships/image" Target="../media/image70.svg"/><Relationship Id="rId15" Type="http://schemas.openxmlformats.org/officeDocument/2006/relationships/image" Target="../media/image80.png"/><Relationship Id="rId10" Type="http://schemas.openxmlformats.org/officeDocument/2006/relationships/image" Target="../media/image75.png"/><Relationship Id="rId19" Type="http://schemas.openxmlformats.org/officeDocument/2006/relationships/image" Target="../media/image58.svg"/><Relationship Id="rId4" Type="http://schemas.openxmlformats.org/officeDocument/2006/relationships/image" Target="../media/image69.png"/><Relationship Id="rId9" Type="http://schemas.openxmlformats.org/officeDocument/2006/relationships/image" Target="../media/image74.svg"/><Relationship Id="rId14" Type="http://schemas.openxmlformats.org/officeDocument/2006/relationships/image" Target="../media/image79.svg"/><Relationship Id="rId22" Type="http://schemas.openxmlformats.org/officeDocument/2006/relationships/image" Target="../media/image19.png"/></Relationships>
</file>

<file path=ppt/slides/_rels/slide2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47.svg"/><Relationship Id="rId7" Type="http://schemas.openxmlformats.org/officeDocument/2006/relationships/image" Target="../media/image51.svg"/><Relationship Id="rId2" Type="http://schemas.openxmlformats.org/officeDocument/2006/relationships/image" Target="../media/image46.png"/><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68.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91.svg"/><Relationship Id="rId18" Type="http://schemas.openxmlformats.org/officeDocument/2006/relationships/image" Target="../media/image46.png"/><Relationship Id="rId3" Type="http://schemas.openxmlformats.org/officeDocument/2006/relationships/image" Target="../media/image68.svg"/><Relationship Id="rId21" Type="http://schemas.openxmlformats.org/officeDocument/2006/relationships/image" Target="../media/image49.svg"/><Relationship Id="rId7" Type="http://schemas.openxmlformats.org/officeDocument/2006/relationships/image" Target="../media/image58.svg"/><Relationship Id="rId12" Type="http://schemas.openxmlformats.org/officeDocument/2006/relationships/image" Target="../media/image90.png"/><Relationship Id="rId17" Type="http://schemas.openxmlformats.org/officeDocument/2006/relationships/image" Target="../media/image95.svg"/><Relationship Id="rId2" Type="http://schemas.openxmlformats.org/officeDocument/2006/relationships/image" Target="../media/image67.png"/><Relationship Id="rId16" Type="http://schemas.openxmlformats.org/officeDocument/2006/relationships/image" Target="../media/image94.png"/><Relationship Id="rId20" Type="http://schemas.openxmlformats.org/officeDocument/2006/relationships/image" Target="../media/image48.png"/><Relationship Id="rId1" Type="http://schemas.openxmlformats.org/officeDocument/2006/relationships/slideLayout" Target="../slideLayouts/slideLayout17.xml"/><Relationship Id="rId6" Type="http://schemas.openxmlformats.org/officeDocument/2006/relationships/image" Target="../media/image57.png"/><Relationship Id="rId11" Type="http://schemas.openxmlformats.org/officeDocument/2006/relationships/image" Target="../media/image89.svg"/><Relationship Id="rId5" Type="http://schemas.openxmlformats.org/officeDocument/2006/relationships/image" Target="../media/image72.svg"/><Relationship Id="rId15" Type="http://schemas.openxmlformats.org/officeDocument/2006/relationships/image" Target="../media/image93.svg"/><Relationship Id="rId23" Type="http://schemas.openxmlformats.org/officeDocument/2006/relationships/image" Target="../media/image51.svg"/><Relationship Id="rId10" Type="http://schemas.openxmlformats.org/officeDocument/2006/relationships/image" Target="../media/image88.png"/><Relationship Id="rId19" Type="http://schemas.openxmlformats.org/officeDocument/2006/relationships/image" Target="../media/image47.svg"/><Relationship Id="rId4" Type="http://schemas.openxmlformats.org/officeDocument/2006/relationships/image" Target="../media/image71.png"/><Relationship Id="rId9" Type="http://schemas.openxmlformats.org/officeDocument/2006/relationships/image" Target="../media/image87.svg"/><Relationship Id="rId14" Type="http://schemas.openxmlformats.org/officeDocument/2006/relationships/image" Target="../media/image92.png"/><Relationship Id="rId22"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91.svg"/><Relationship Id="rId2" Type="http://schemas.openxmlformats.org/officeDocument/2006/relationships/image" Target="../media/image90.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svg"/><Relationship Id="rId7" Type="http://schemas.openxmlformats.org/officeDocument/2006/relationships/image" Target="../media/image101.svg"/><Relationship Id="rId12" Type="http://schemas.openxmlformats.org/officeDocument/2006/relationships/image" Target="../media/image106.sv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00.png"/><Relationship Id="rId11" Type="http://schemas.openxmlformats.org/officeDocument/2006/relationships/image" Target="../media/image105.png"/><Relationship Id="rId5" Type="http://schemas.openxmlformats.org/officeDocument/2006/relationships/image" Target="../media/image99.svg"/><Relationship Id="rId10" Type="http://schemas.openxmlformats.org/officeDocument/2006/relationships/image" Target="../media/image104.svg"/><Relationship Id="rId4" Type="http://schemas.openxmlformats.org/officeDocument/2006/relationships/image" Target="../media/image98.png"/><Relationship Id="rId9" Type="http://schemas.openxmlformats.org/officeDocument/2006/relationships/image" Target="../media/image103.png"/></Relationships>
</file>

<file path=ppt/slides/_rels/slide36.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06.sv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17" Type="http://schemas.openxmlformats.org/officeDocument/2006/relationships/image" Target="../media/image109.svg"/><Relationship Id="rId2" Type="http://schemas.openxmlformats.org/officeDocument/2006/relationships/notesSlide" Target="../notesSlides/notesSlide12.xml"/><Relationship Id="rId16" Type="http://schemas.openxmlformats.org/officeDocument/2006/relationships/image" Target="../media/image108.png"/><Relationship Id="rId1" Type="http://schemas.openxmlformats.org/officeDocument/2006/relationships/slideLayout" Target="../slideLayouts/slideLayout5.xml"/><Relationship Id="rId6" Type="http://schemas.openxmlformats.org/officeDocument/2006/relationships/image" Target="../media/image99.svg"/><Relationship Id="rId11" Type="http://schemas.openxmlformats.org/officeDocument/2006/relationships/image" Target="../media/image104.svg"/><Relationship Id="rId5" Type="http://schemas.openxmlformats.org/officeDocument/2006/relationships/image" Target="../media/image98.png"/><Relationship Id="rId15" Type="http://schemas.openxmlformats.org/officeDocument/2006/relationships/image" Target="../media/image82.svg"/><Relationship Id="rId10" Type="http://schemas.openxmlformats.org/officeDocument/2006/relationships/image" Target="../media/image103.png"/><Relationship Id="rId4" Type="http://schemas.openxmlformats.org/officeDocument/2006/relationships/image" Target="../media/image97.svg"/><Relationship Id="rId9" Type="http://schemas.openxmlformats.org/officeDocument/2006/relationships/image" Target="../media/image102.png"/><Relationship Id="rId14" Type="http://schemas.openxmlformats.org/officeDocument/2006/relationships/image" Target="../media/image107.png"/></Relationships>
</file>

<file path=ppt/slides/_rels/slide37.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10.png"/><Relationship Id="rId3" Type="http://schemas.openxmlformats.org/officeDocument/2006/relationships/image" Target="../media/image97.svg"/><Relationship Id="rId7" Type="http://schemas.openxmlformats.org/officeDocument/2006/relationships/image" Target="../media/image101.svg"/><Relationship Id="rId12" Type="http://schemas.openxmlformats.org/officeDocument/2006/relationships/image" Target="../media/image109.svg"/><Relationship Id="rId2"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100.png"/><Relationship Id="rId11" Type="http://schemas.openxmlformats.org/officeDocument/2006/relationships/image" Target="../media/image108.png"/><Relationship Id="rId5" Type="http://schemas.openxmlformats.org/officeDocument/2006/relationships/image" Target="../media/image99.svg"/><Relationship Id="rId10" Type="http://schemas.openxmlformats.org/officeDocument/2006/relationships/image" Target="../media/image106.svg"/><Relationship Id="rId4" Type="http://schemas.openxmlformats.org/officeDocument/2006/relationships/image" Target="../media/image98.png"/><Relationship Id="rId9" Type="http://schemas.openxmlformats.org/officeDocument/2006/relationships/image" Target="../media/image105.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35.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17.xml"/><Relationship Id="rId6" Type="http://schemas.openxmlformats.org/officeDocument/2006/relationships/image" Target="../media/image112.png"/><Relationship Id="rId5" Type="http://schemas.openxmlformats.org/officeDocument/2006/relationships/image" Target="../media/image68.svg"/><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58.svg"/><Relationship Id="rId18" Type="http://schemas.openxmlformats.org/officeDocument/2006/relationships/image" Target="../media/image117.png"/><Relationship Id="rId3" Type="http://schemas.openxmlformats.org/officeDocument/2006/relationships/image" Target="../media/image59.png"/><Relationship Id="rId7" Type="http://schemas.openxmlformats.org/officeDocument/2006/relationships/image" Target="../media/image28.png"/><Relationship Id="rId12" Type="http://schemas.openxmlformats.org/officeDocument/2006/relationships/image" Target="../media/image57.png"/><Relationship Id="rId17" Type="http://schemas.openxmlformats.org/officeDocument/2006/relationships/image" Target="../media/image116.jpeg"/><Relationship Id="rId2" Type="http://schemas.openxmlformats.org/officeDocument/2006/relationships/image" Target="../media/image113.png"/><Relationship Id="rId16" Type="http://schemas.openxmlformats.org/officeDocument/2006/relationships/image" Target="../media/image115.png"/><Relationship Id="rId1" Type="http://schemas.openxmlformats.org/officeDocument/2006/relationships/slideLayout" Target="../slideLayouts/slideLayout17.xml"/><Relationship Id="rId6" Type="http://schemas.openxmlformats.org/officeDocument/2006/relationships/image" Target="../media/image76.svg"/><Relationship Id="rId11" Type="http://schemas.openxmlformats.org/officeDocument/2006/relationships/image" Target="../media/image45.png"/><Relationship Id="rId5" Type="http://schemas.openxmlformats.org/officeDocument/2006/relationships/image" Target="../media/image75.png"/><Relationship Id="rId15" Type="http://schemas.openxmlformats.org/officeDocument/2006/relationships/image" Target="../media/image114.png"/><Relationship Id="rId10" Type="http://schemas.openxmlformats.org/officeDocument/2006/relationships/image" Target="../media/image18.png"/><Relationship Id="rId19" Type="http://schemas.openxmlformats.org/officeDocument/2006/relationships/image" Target="../media/image41.png"/><Relationship Id="rId4" Type="http://schemas.openxmlformats.org/officeDocument/2006/relationships/image" Target="../media/image60.svg"/><Relationship Id="rId9" Type="http://schemas.openxmlformats.org/officeDocument/2006/relationships/image" Target="../media/image19.png"/><Relationship Id="rId14" Type="http://schemas.openxmlformats.org/officeDocument/2006/relationships/image" Target="../media/image38.png"/></Relationships>
</file>

<file path=ppt/slides/_rels/slide4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7.svg"/><Relationship Id="rId7" Type="http://schemas.openxmlformats.org/officeDocument/2006/relationships/image" Target="../media/image51.svg"/><Relationship Id="rId2" Type="http://schemas.openxmlformats.org/officeDocument/2006/relationships/image" Target="../media/image46.png"/><Relationship Id="rId1" Type="http://schemas.openxmlformats.org/officeDocument/2006/relationships/slideLayout" Target="../slideLayouts/slideLayout17.xml"/><Relationship Id="rId6" Type="http://schemas.openxmlformats.org/officeDocument/2006/relationships/image" Target="../media/image50.png"/><Relationship Id="rId5" Type="http://schemas.openxmlformats.org/officeDocument/2006/relationships/image" Target="../media/image49.svg"/><Relationship Id="rId10" Type="http://schemas.openxmlformats.org/officeDocument/2006/relationships/image" Target="../media/image118.png"/><Relationship Id="rId4" Type="http://schemas.openxmlformats.org/officeDocument/2006/relationships/image" Target="../media/image48.png"/><Relationship Id="rId9" Type="http://schemas.openxmlformats.org/officeDocument/2006/relationships/image" Target="../media/image58.svg"/></Relationships>
</file>

<file path=ppt/slides/_rels/slide4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57.png"/><Relationship Id="rId7" Type="http://schemas.openxmlformats.org/officeDocument/2006/relationships/image" Target="../media/image120.jpeg"/><Relationship Id="rId12" Type="http://schemas.openxmlformats.org/officeDocument/2006/relationships/image" Target="../media/image125.png"/><Relationship Id="rId2" Type="http://schemas.openxmlformats.org/officeDocument/2006/relationships/image" Target="../media/image119.png"/><Relationship Id="rId1" Type="http://schemas.openxmlformats.org/officeDocument/2006/relationships/slideLayout" Target="../slideLayouts/slideLayout5.xml"/><Relationship Id="rId6" Type="http://schemas.openxmlformats.org/officeDocument/2006/relationships/image" Target="../media/image68.svg"/><Relationship Id="rId11" Type="http://schemas.openxmlformats.org/officeDocument/2006/relationships/image" Target="../media/image124.png"/><Relationship Id="rId5" Type="http://schemas.openxmlformats.org/officeDocument/2006/relationships/image" Target="../media/image67.png"/><Relationship Id="rId10" Type="http://schemas.openxmlformats.org/officeDocument/2006/relationships/image" Target="../media/image123.png"/><Relationship Id="rId4" Type="http://schemas.openxmlformats.org/officeDocument/2006/relationships/image" Target="../media/image58.svg"/><Relationship Id="rId9" Type="http://schemas.openxmlformats.org/officeDocument/2006/relationships/image" Target="../media/image122.svg"/></Relationships>
</file>

<file path=ppt/slides/_rels/slide45.xml.rels><?xml version="1.0" encoding="UTF-8" standalone="yes"?>
<Relationships xmlns="http://schemas.openxmlformats.org/package/2006/relationships"><Relationship Id="rId3" Type="http://schemas.openxmlformats.org/officeDocument/2006/relationships/image" Target="../media/image82.svg"/><Relationship Id="rId7" Type="http://schemas.openxmlformats.org/officeDocument/2006/relationships/image" Target="../media/image68.svg"/><Relationship Id="rId2" Type="http://schemas.openxmlformats.org/officeDocument/2006/relationships/image" Target="../media/image107.png"/><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image" Target="../media/image58.svg"/><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hyperlink" Target="https://katacoda.com/redexpertalliance/courses/oci-course" TargetMode="External"/><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47.xml.rels><?xml version="1.0" encoding="UTF-8" standalone="yes"?>
<Relationships xmlns="http://schemas.openxmlformats.org/package/2006/relationships"><Relationship Id="rId3" Type="http://schemas.openxmlformats.org/officeDocument/2006/relationships/image" Target="../media/image132.svg"/><Relationship Id="rId7" Type="http://schemas.openxmlformats.org/officeDocument/2006/relationships/image" Target="../media/image58.svg"/><Relationship Id="rId2" Type="http://schemas.openxmlformats.org/officeDocument/2006/relationships/image" Target="../media/image131.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134.svg"/><Relationship Id="rId4" Type="http://schemas.openxmlformats.org/officeDocument/2006/relationships/image" Target="../media/image133.png"/></Relationships>
</file>

<file path=ppt/slides/_rels/slide48.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36.gif"/><Relationship Id="rId1" Type="http://schemas.openxmlformats.org/officeDocument/2006/relationships/slideLayout" Target="../slideLayouts/slideLayout5.xml"/><Relationship Id="rId4" Type="http://schemas.openxmlformats.org/officeDocument/2006/relationships/image" Target="../media/image58.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jpe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13.jpe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a:xfrm>
            <a:off x="5399999" y="1548000"/>
            <a:ext cx="3240087" cy="3024000"/>
          </a:xfrm>
        </p:spPr>
        <p:txBody>
          <a:bodyPr/>
          <a:lstStyle/>
          <a:p>
            <a:r>
              <a:rPr lang="en-US" sz="2400" dirty="0"/>
              <a:t>Make your Cloud Applications Function for real – </a:t>
            </a:r>
            <a:br>
              <a:rPr lang="en-US" sz="2400" dirty="0"/>
            </a:br>
            <a:br>
              <a:rPr lang="en-US" sz="2400" dirty="0"/>
            </a:br>
            <a:r>
              <a:rPr lang="en-US" sz="2400" dirty="0"/>
              <a:t>A Complete Overview of </a:t>
            </a:r>
            <a:br>
              <a:rPr lang="en-US" sz="2400" dirty="0"/>
            </a:br>
            <a:r>
              <a:rPr lang="en-US" sz="2400" dirty="0"/>
              <a:t>Oracle Functions </a:t>
            </a:r>
            <a:br>
              <a:rPr lang="en-US" sz="2400" dirty="0"/>
            </a:br>
            <a:r>
              <a:rPr lang="en-US" sz="2400" dirty="0"/>
              <a:t>as a Service</a:t>
            </a:r>
            <a:endParaRPr lang="nl-NL" sz="2000" b="0" u="sng" dirty="0"/>
          </a:p>
        </p:txBody>
      </p:sp>
      <p:sp>
        <p:nvSpPr>
          <p:cNvPr id="4" name="Footer Placeholder 3"/>
          <p:cNvSpPr>
            <a:spLocks noGrp="1"/>
          </p:cNvSpPr>
          <p:nvPr>
            <p:ph type="ftr" sz="quarter" idx="4294967295"/>
          </p:nvPr>
        </p:nvSpPr>
        <p:spPr>
          <a:xfrm>
            <a:off x="5761038" y="5003800"/>
            <a:ext cx="3240087" cy="107950"/>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Oracle Groundbreakers Tour 2020 EMEA | Make your Cloud Applications Function for real</a:t>
            </a:r>
            <a:endParaRPr kumimoji="0" lang="nl-NL" sz="6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Text Placeholder 1"/>
          <p:cNvSpPr>
            <a:spLocks noGrp="1"/>
          </p:cNvSpPr>
          <p:nvPr>
            <p:ph type="body" idx="14"/>
          </p:nvPr>
        </p:nvSpPr>
        <p:spPr/>
        <p:txBody>
          <a:bodyPr/>
          <a:lstStyle/>
          <a:p>
            <a:endParaRPr lang="nl-NL"/>
          </a:p>
        </p:txBody>
      </p:sp>
      <p:sp>
        <p:nvSpPr>
          <p:cNvPr id="10" name="TextBox 9">
            <a:extLst>
              <a:ext uri="{FF2B5EF4-FFF2-40B4-BE49-F238E27FC236}">
                <a16:creationId xmlns:a16="http://schemas.microsoft.com/office/drawing/2014/main" id="{BDA583E5-94C1-47EB-AF31-7B55BC9DD257}"/>
              </a:ext>
            </a:extLst>
          </p:cNvPr>
          <p:cNvSpPr txBox="1"/>
          <p:nvPr/>
        </p:nvSpPr>
        <p:spPr>
          <a:xfrm>
            <a:off x="78658" y="4345313"/>
            <a:ext cx="4020331" cy="41549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NL" sz="1350" b="1" kern="1200" dirty="0">
                <a:ea typeface="+mn-ea"/>
                <a:cs typeface="+mn-cs"/>
              </a:rPr>
              <a:t>Oracle </a:t>
            </a:r>
            <a:r>
              <a:rPr lang="nl-NL" sz="1350" b="1" kern="1200" dirty="0" err="1">
                <a:ea typeface="+mn-ea"/>
                <a:cs typeface="+mn-cs"/>
              </a:rPr>
              <a:t>Groundbreakers</a:t>
            </a:r>
            <a:r>
              <a:rPr lang="nl-NL" sz="1350" b="1" kern="1200" dirty="0">
                <a:ea typeface="+mn-ea"/>
                <a:cs typeface="+mn-cs"/>
              </a:rPr>
              <a:t> Tour 2020 EMEA</a:t>
            </a:r>
            <a:endPar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Lucas Jellema, </a:t>
            </a:r>
            <a:r>
              <a:rPr kumimoji="0" lang="nl-NL" sz="1350" b="0" i="0" u="none" strike="noStrike" kern="1200" cap="none" spc="0" normalizeH="0" baseline="0" noProof="0" dirty="0">
                <a:ln>
                  <a:noFill/>
                </a:ln>
                <a:solidFill>
                  <a:srgbClr val="000000"/>
                </a:solidFill>
                <a:effectLst/>
                <a:uLnTx/>
                <a:uFillTx/>
                <a:latin typeface="Arial" panose="020B0604020202020204"/>
                <a:ea typeface="+mn-ea"/>
                <a:cs typeface="+mn-cs"/>
              </a:rPr>
              <a:t>CTO &amp; Architect AMIS | Conclusion</a:t>
            </a:r>
          </a:p>
        </p:txBody>
      </p:sp>
      <p:pic>
        <p:nvPicPr>
          <p:cNvPr id="54" name="Snagit_SNG860">
            <a:extLst>
              <a:ext uri="{FF2B5EF4-FFF2-40B4-BE49-F238E27FC236}">
                <a16:creationId xmlns:a16="http://schemas.microsoft.com/office/drawing/2014/main" id="{6438C1C8-D0FE-4C0F-BAD7-A49F2C60EE30}"/>
              </a:ext>
            </a:extLst>
          </p:cNvPr>
          <p:cNvPicPr>
            <a:picLocks noChangeAspect="1"/>
          </p:cNvPicPr>
          <p:nvPr/>
        </p:nvPicPr>
        <p:blipFill>
          <a:blip r:embed="rId3"/>
          <a:stretch>
            <a:fillRect/>
          </a:stretch>
        </p:blipFill>
        <p:spPr>
          <a:xfrm>
            <a:off x="4406356" y="4296274"/>
            <a:ext cx="610923" cy="551452"/>
          </a:xfrm>
          <a:prstGeom prst="rect">
            <a:avLst/>
          </a:prstGeom>
          <a:ln>
            <a:noFill/>
          </a:ln>
          <a:effectLst>
            <a:outerShdw blurRad="292100" dist="139700" dir="2700000" algn="tl" rotWithShape="0">
              <a:srgbClr val="333333">
                <a:alpha val="65000"/>
              </a:srgbClr>
            </a:outerShdw>
          </a:effectLst>
        </p:spPr>
      </p:pic>
      <p:pic>
        <p:nvPicPr>
          <p:cNvPr id="12" name="Picture 2" descr="Image result for java rockstar">
            <a:extLst>
              <a:ext uri="{FF2B5EF4-FFF2-40B4-BE49-F238E27FC236}">
                <a16:creationId xmlns:a16="http://schemas.microsoft.com/office/drawing/2014/main" id="{DBD8DB5F-7C59-4154-9494-514D3A4DD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875" y="4602939"/>
            <a:ext cx="244924" cy="2447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28C64AEB-4B04-4FB0-AA72-FD9995F3F7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2075" y="4572000"/>
            <a:ext cx="337926" cy="33792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AF43E25-FF5A-4047-858A-02064C461CF4}"/>
              </a:ext>
            </a:extLst>
          </p:cNvPr>
          <p:cNvSpPr txBox="1"/>
          <p:nvPr/>
        </p:nvSpPr>
        <p:spPr>
          <a:xfrm>
            <a:off x="6062684" y="4572000"/>
            <a:ext cx="3048431" cy="400110"/>
          </a:xfrm>
          <a:prstGeom prst="rect">
            <a:avLst/>
          </a:prstGeom>
          <a:noFill/>
        </p:spPr>
        <p:txBody>
          <a:bodyPr wrap="square" lIns="0" tIns="0" rIns="0" bIns="0" rtlCol="0">
            <a:spAutoFit/>
          </a:bodyPr>
          <a:lstStyle/>
          <a:p>
            <a:pPr algn="r"/>
            <a:r>
              <a:rPr lang="nl-NL" sz="1300" dirty="0">
                <a:solidFill>
                  <a:schemeClr val="tx1"/>
                </a:solidFill>
              </a:rPr>
              <a:t>Sources </a:t>
            </a:r>
            <a:r>
              <a:rPr lang="nl-NL" sz="1300" dirty="0" err="1">
                <a:solidFill>
                  <a:schemeClr val="tx1"/>
                </a:solidFill>
              </a:rPr>
              <a:t>and</a:t>
            </a:r>
            <a:r>
              <a:rPr lang="nl-NL" sz="1300" dirty="0">
                <a:solidFill>
                  <a:schemeClr val="tx1"/>
                </a:solidFill>
              </a:rPr>
              <a:t> slides:</a:t>
            </a:r>
            <a:r>
              <a:rPr lang="nl-NL" sz="1300" b="1" dirty="0">
                <a:solidFill>
                  <a:schemeClr val="tx1"/>
                </a:solidFill>
              </a:rPr>
              <a:t> </a:t>
            </a:r>
            <a:br>
              <a:rPr lang="nl-NL" sz="1300" b="1" dirty="0">
                <a:solidFill>
                  <a:schemeClr val="tx1"/>
                </a:solidFill>
              </a:rPr>
            </a:br>
            <a:r>
              <a:rPr lang="nl-NL" sz="1300" b="1" dirty="0">
                <a:solidFill>
                  <a:schemeClr val="tx1"/>
                </a:solidFill>
              </a:rPr>
              <a:t>bit.ly/…</a:t>
            </a:r>
            <a:endParaRPr lang="en-NL" sz="1300" b="1" dirty="0" err="1">
              <a:solidFill>
                <a:schemeClr val="tx1"/>
              </a:solidFill>
            </a:endParaRPr>
          </a:p>
        </p:txBody>
      </p:sp>
    </p:spTree>
    <p:extLst>
      <p:ext uri="{BB962C8B-B14F-4D97-AF65-F5344CB8AC3E}">
        <p14:creationId xmlns:p14="http://schemas.microsoft.com/office/powerpoint/2010/main" val="2736414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9B90E-6187-48FF-A2D1-8A9261F61730}"/>
              </a:ext>
            </a:extLst>
          </p:cNvPr>
          <p:cNvSpPr>
            <a:spLocks noGrp="1"/>
          </p:cNvSpPr>
          <p:nvPr>
            <p:ph type="title"/>
          </p:nvPr>
        </p:nvSpPr>
        <p:spPr/>
        <p:txBody>
          <a:bodyPr/>
          <a:lstStyle/>
          <a:p>
            <a:r>
              <a:rPr lang="nl-NL" dirty="0" err="1"/>
              <a:t>Introducing</a:t>
            </a:r>
            <a:r>
              <a:rPr lang="nl-NL" dirty="0"/>
              <a:t> Oracle Cloud </a:t>
            </a:r>
            <a:r>
              <a:rPr lang="nl-NL" dirty="0" err="1"/>
              <a:t>Infrastructure</a:t>
            </a:r>
            <a:endParaRPr lang="en-NL" dirty="0"/>
          </a:p>
        </p:txBody>
      </p:sp>
      <p:sp>
        <p:nvSpPr>
          <p:cNvPr id="3" name="Content Placeholder 2">
            <a:extLst>
              <a:ext uri="{FF2B5EF4-FFF2-40B4-BE49-F238E27FC236}">
                <a16:creationId xmlns:a16="http://schemas.microsoft.com/office/drawing/2014/main" id="{EFB9AA3A-EBDE-4FAC-8251-A47CCA998D8B}"/>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B5C6C90C-7DF7-4DDD-AA85-26E1BE391006}"/>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5" name="Picture 4">
            <a:hlinkClick r:id="rId2"/>
            <a:extLst>
              <a:ext uri="{FF2B5EF4-FFF2-40B4-BE49-F238E27FC236}">
                <a16:creationId xmlns:a16="http://schemas.microsoft.com/office/drawing/2014/main" id="{6308D2BB-B967-4967-B08F-52C57ED6DBBB}"/>
              </a:ext>
            </a:extLst>
          </p:cNvPr>
          <p:cNvPicPr>
            <a:picLocks noChangeAspect="1"/>
          </p:cNvPicPr>
          <p:nvPr/>
        </p:nvPicPr>
        <p:blipFill>
          <a:blip r:embed="rId3"/>
          <a:stretch>
            <a:fillRect/>
          </a:stretch>
        </p:blipFill>
        <p:spPr>
          <a:xfrm>
            <a:off x="0" y="792000"/>
            <a:ext cx="9144000" cy="3867478"/>
          </a:xfrm>
          <a:prstGeom prst="rect">
            <a:avLst/>
          </a:prstGeom>
        </p:spPr>
      </p:pic>
      <p:sp>
        <p:nvSpPr>
          <p:cNvPr id="6" name="Rectangle: Rounded Corners 5">
            <a:extLst>
              <a:ext uri="{FF2B5EF4-FFF2-40B4-BE49-F238E27FC236}">
                <a16:creationId xmlns:a16="http://schemas.microsoft.com/office/drawing/2014/main" id="{CD8F0815-8C85-4440-9E65-5D84658EC498}"/>
              </a:ext>
            </a:extLst>
          </p:cNvPr>
          <p:cNvSpPr/>
          <p:nvPr/>
        </p:nvSpPr>
        <p:spPr>
          <a:xfrm rot="19869421">
            <a:off x="817197" y="3923099"/>
            <a:ext cx="1965600" cy="568800"/>
          </a:xfrm>
          <a:prstGeom prst="roundRect">
            <a:avLst/>
          </a:prstGeom>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IaaS &amp; PaaS</a:t>
            </a:r>
            <a:endParaRPr lang="en-NL" dirty="0"/>
          </a:p>
        </p:txBody>
      </p:sp>
    </p:spTree>
    <p:extLst>
      <p:ext uri="{BB962C8B-B14F-4D97-AF65-F5344CB8AC3E}">
        <p14:creationId xmlns:p14="http://schemas.microsoft.com/office/powerpoint/2010/main" val="106624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9A91D-19E6-49F7-98BB-0F84AC581082}"/>
              </a:ext>
            </a:extLst>
          </p:cNvPr>
          <p:cNvSpPr>
            <a:spLocks noGrp="1"/>
          </p:cNvSpPr>
          <p:nvPr>
            <p:ph type="title"/>
          </p:nvPr>
        </p:nvSpPr>
        <p:spPr>
          <a:xfrm>
            <a:off x="720000" y="288000"/>
            <a:ext cx="6623999" cy="503999"/>
          </a:xfrm>
        </p:spPr>
        <p:txBody>
          <a:bodyPr vert="horz" lIns="68580" tIns="34290" rIns="68580" bIns="34290" rtlCol="0" anchor="ctr">
            <a:normAutofit/>
          </a:bodyPr>
          <a:lstStyle/>
          <a:p>
            <a:r>
              <a:rPr lang="en-US" kern="1200"/>
              <a:t>Oracle Cloud Infrastructure</a:t>
            </a:r>
          </a:p>
        </p:txBody>
      </p:sp>
      <p:sp>
        <p:nvSpPr>
          <p:cNvPr id="3" name="Content Placeholder 2">
            <a:extLst>
              <a:ext uri="{FF2B5EF4-FFF2-40B4-BE49-F238E27FC236}">
                <a16:creationId xmlns:a16="http://schemas.microsoft.com/office/drawing/2014/main" id="{9B2D09F1-D6F2-4F7B-A42D-784D1AA2294A}"/>
              </a:ext>
            </a:extLst>
          </p:cNvPr>
          <p:cNvSpPr>
            <a:spLocks noGrp="1"/>
          </p:cNvSpPr>
          <p:nvPr>
            <p:ph idx="1"/>
          </p:nvPr>
        </p:nvSpPr>
        <p:spPr>
          <a:xfrm>
            <a:off x="720000" y="900001"/>
            <a:ext cx="3744000" cy="3401999"/>
          </a:xfrm>
        </p:spPr>
        <p:txBody>
          <a:bodyPr vert="horz" lIns="68580" tIns="34290" rIns="68580" bIns="34290" rtlCol="0" anchor="t">
            <a:normAutofit/>
          </a:bodyPr>
          <a:lstStyle/>
          <a:p>
            <a:pPr>
              <a:lnSpc>
                <a:spcPct val="110000"/>
              </a:lnSpc>
              <a:spcAft>
                <a:spcPts val="600"/>
              </a:spcAft>
            </a:pPr>
            <a:r>
              <a:rPr lang="en-US"/>
              <a:t>Generation 2 Cloud</a:t>
            </a:r>
          </a:p>
          <a:p>
            <a:pPr>
              <a:lnSpc>
                <a:spcPct val="110000"/>
              </a:lnSpc>
              <a:spcAft>
                <a:spcPts val="600"/>
              </a:spcAft>
            </a:pPr>
            <a:r>
              <a:rPr lang="en-US"/>
              <a:t>Main themes:</a:t>
            </a:r>
          </a:p>
          <a:p>
            <a:pPr lvl="1">
              <a:lnSpc>
                <a:spcPct val="110000"/>
              </a:lnSpc>
              <a:spcAft>
                <a:spcPts val="600"/>
              </a:spcAft>
            </a:pPr>
            <a:r>
              <a:rPr lang="en-US"/>
              <a:t>Competitive Pricing</a:t>
            </a:r>
          </a:p>
          <a:p>
            <a:pPr lvl="1">
              <a:lnSpc>
                <a:spcPct val="110000"/>
              </a:lnSpc>
              <a:spcAft>
                <a:spcPts val="600"/>
              </a:spcAft>
            </a:pPr>
            <a:r>
              <a:rPr lang="en-US"/>
              <a:t>Secure by Design</a:t>
            </a:r>
          </a:p>
          <a:p>
            <a:pPr lvl="1">
              <a:lnSpc>
                <a:spcPct val="110000"/>
              </a:lnSpc>
              <a:spcAft>
                <a:spcPts val="600"/>
              </a:spcAft>
            </a:pPr>
            <a:r>
              <a:rPr lang="en-US"/>
              <a:t>Open</a:t>
            </a:r>
          </a:p>
          <a:p>
            <a:pPr lvl="1">
              <a:lnSpc>
                <a:spcPct val="110000"/>
              </a:lnSpc>
              <a:spcAft>
                <a:spcPts val="600"/>
              </a:spcAft>
            </a:pPr>
            <a:r>
              <a:rPr lang="en-US"/>
              <a:t>Enterprise (Technology)</a:t>
            </a:r>
          </a:p>
          <a:p>
            <a:pPr>
              <a:lnSpc>
                <a:spcPct val="110000"/>
              </a:lnSpc>
              <a:spcAft>
                <a:spcPts val="600"/>
              </a:spcAft>
            </a:pPr>
            <a:r>
              <a:rPr lang="en-US"/>
              <a:t>Trials – 30 days, $300 credits</a:t>
            </a:r>
          </a:p>
          <a:p>
            <a:pPr>
              <a:lnSpc>
                <a:spcPct val="110000"/>
              </a:lnSpc>
              <a:spcAft>
                <a:spcPts val="600"/>
              </a:spcAft>
            </a:pPr>
            <a:r>
              <a:rPr lang="en-US" i="1"/>
              <a:t>A</a:t>
            </a:r>
            <a:r>
              <a:rPr lang="en-US"/>
              <a:t>n always-free tier</a:t>
            </a:r>
          </a:p>
          <a:p>
            <a:pPr lvl="1">
              <a:lnSpc>
                <a:spcPct val="110000"/>
              </a:lnSpc>
              <a:spcAft>
                <a:spcPts val="600"/>
              </a:spcAft>
            </a:pPr>
            <a:r>
              <a:rPr lang="en-US"/>
              <a:t>With Autonomous Database and </a:t>
            </a:r>
            <a:br>
              <a:rPr lang="en-US"/>
            </a:br>
            <a:r>
              <a:rPr lang="en-US"/>
              <a:t>Autonomous Data Warehouse</a:t>
            </a:r>
          </a:p>
          <a:p>
            <a:pPr lvl="1">
              <a:lnSpc>
                <a:spcPct val="110000"/>
              </a:lnSpc>
              <a:spcAft>
                <a:spcPts val="600"/>
              </a:spcAft>
            </a:pPr>
            <a:endParaRPr lang="en-US"/>
          </a:p>
        </p:txBody>
      </p:sp>
      <p:sp>
        <p:nvSpPr>
          <p:cNvPr id="2052" name="Footer Placeholder 3">
            <a:extLst>
              <a:ext uri="{FF2B5EF4-FFF2-40B4-BE49-F238E27FC236}">
                <a16:creationId xmlns:a16="http://schemas.microsoft.com/office/drawing/2014/main" id="{EAE89641-3909-4879-B90C-5FD43A79BBC6}"/>
              </a:ext>
            </a:extLst>
          </p:cNvPr>
          <p:cNvSpPr>
            <a:spLocks noGrp="1"/>
          </p:cNvSpPr>
          <p:nvPr>
            <p:ph type="ftr" sz="quarter" idx="11"/>
          </p:nvPr>
        </p:nvSpPr>
        <p:spPr>
          <a:xfrm>
            <a:off x="4968000" y="5004000"/>
            <a:ext cx="3240000" cy="108000"/>
          </a:xfrm>
        </p:spPr>
        <p:txBody>
          <a:bodyPr/>
          <a:lstStyle/>
          <a:p>
            <a:pPr>
              <a:spcAft>
                <a:spcPts val="600"/>
              </a:spcAft>
            </a:pPr>
            <a:r>
              <a:rPr lang="en-US"/>
              <a:t>Oracle Groundbreakers Tour 2020 EMEA | Make your Cloud Applications Function for real</a:t>
            </a:r>
            <a:endParaRPr lang="nl-NL"/>
          </a:p>
        </p:txBody>
      </p:sp>
      <p:pic>
        <p:nvPicPr>
          <p:cNvPr id="2050" name="Picture 2" descr="Outstanding price-performance">
            <a:extLst>
              <a:ext uri="{FF2B5EF4-FFF2-40B4-BE49-F238E27FC236}">
                <a16:creationId xmlns:a16="http://schemas.microsoft.com/office/drawing/2014/main" id="{7BCAC6B4-98AF-4CA5-817C-3357523BB0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58000" y="810001"/>
            <a:ext cx="3672000" cy="3510000"/>
          </a:xfrm>
          <a:prstGeom prst="rect">
            <a:avLst/>
          </a:prstGeom>
          <a:solidFill>
            <a:srgbClr val="FFFFFF"/>
          </a:solidFill>
        </p:spPr>
      </p:pic>
    </p:spTree>
    <p:extLst>
      <p:ext uri="{BB962C8B-B14F-4D97-AF65-F5344CB8AC3E}">
        <p14:creationId xmlns:p14="http://schemas.microsoft.com/office/powerpoint/2010/main" val="2592425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20ECF4D8-D799-44E5-8ABF-9384FFB9354D}"/>
              </a:ext>
            </a:extLst>
          </p:cNvPr>
          <p:cNvSpPr/>
          <p:nvPr/>
        </p:nvSpPr>
        <p:spPr>
          <a:xfrm>
            <a:off x="5808762" y="3282545"/>
            <a:ext cx="3240001" cy="1572955"/>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2" name="Title 1">
            <a:extLst>
              <a:ext uri="{FF2B5EF4-FFF2-40B4-BE49-F238E27FC236}">
                <a16:creationId xmlns:a16="http://schemas.microsoft.com/office/drawing/2014/main" id="{9D8C3595-82EB-4D12-A873-419908CC8D64}"/>
              </a:ext>
            </a:extLst>
          </p:cNvPr>
          <p:cNvSpPr>
            <a:spLocks noGrp="1"/>
          </p:cNvSpPr>
          <p:nvPr>
            <p:ph type="title"/>
          </p:nvPr>
        </p:nvSpPr>
        <p:spPr/>
        <p:txBody>
          <a:bodyPr/>
          <a:lstStyle/>
          <a:p>
            <a:r>
              <a:rPr lang="nl-NL" dirty="0"/>
              <a:t>Oracle </a:t>
            </a:r>
            <a:r>
              <a:rPr lang="nl-NL" dirty="0" err="1"/>
              <a:t>Functions</a:t>
            </a:r>
            <a:endParaRPr lang="en-NL" dirty="0"/>
          </a:p>
        </p:txBody>
      </p:sp>
      <p:sp>
        <p:nvSpPr>
          <p:cNvPr id="3" name="Content Placeholder 2">
            <a:extLst>
              <a:ext uri="{FF2B5EF4-FFF2-40B4-BE49-F238E27FC236}">
                <a16:creationId xmlns:a16="http://schemas.microsoft.com/office/drawing/2014/main" id="{120B36F6-CFE8-42B6-8933-EA9E57F5E5EE}"/>
              </a:ext>
            </a:extLst>
          </p:cNvPr>
          <p:cNvSpPr>
            <a:spLocks noGrp="1"/>
          </p:cNvSpPr>
          <p:nvPr>
            <p:ph idx="1"/>
          </p:nvPr>
        </p:nvSpPr>
        <p:spPr>
          <a:xfrm>
            <a:off x="720003" y="936000"/>
            <a:ext cx="7336797" cy="3780000"/>
          </a:xfrm>
        </p:spPr>
        <p:txBody>
          <a:bodyPr/>
          <a:lstStyle/>
          <a:p>
            <a:r>
              <a:rPr lang="nl-NL" dirty="0" err="1"/>
              <a:t>Functions</a:t>
            </a:r>
            <a:r>
              <a:rPr lang="nl-NL" dirty="0"/>
              <a:t> on OCI – </a:t>
            </a:r>
            <a:r>
              <a:rPr lang="nl-NL" dirty="0" err="1"/>
              <a:t>based</a:t>
            </a:r>
            <a:r>
              <a:rPr lang="nl-NL" dirty="0"/>
              <a:t> on </a:t>
            </a:r>
            <a:r>
              <a:rPr lang="nl-NL" dirty="0" err="1"/>
              <a:t>Fn</a:t>
            </a:r>
            <a:endParaRPr lang="nl-NL" dirty="0"/>
          </a:p>
          <a:p>
            <a:r>
              <a:rPr lang="en-US" dirty="0" err="1"/>
              <a:t>FaaS</a:t>
            </a:r>
            <a:r>
              <a:rPr lang="en-US" dirty="0"/>
              <a:t> (Project </a:t>
            </a:r>
            <a:r>
              <a:rPr lang="en-US" dirty="0" err="1"/>
              <a:t>Fn</a:t>
            </a:r>
            <a:r>
              <a:rPr lang="en-US" dirty="0"/>
              <a:t>)</a:t>
            </a:r>
          </a:p>
          <a:p>
            <a:pPr lvl="1"/>
            <a:r>
              <a:rPr lang="en-US" dirty="0"/>
              <a:t>Interacts with container platform – run | scale | watch | …</a:t>
            </a:r>
          </a:p>
          <a:p>
            <a:pPr lvl="1"/>
            <a:r>
              <a:rPr lang="en-US" dirty="0"/>
              <a:t>Is a generic open source framework that can run anywhere on Docker</a:t>
            </a:r>
          </a:p>
          <a:p>
            <a:pPr lvl="1"/>
            <a:r>
              <a:rPr lang="en-US" dirty="0"/>
              <a:t>Handles request – load balance, route, provide context</a:t>
            </a:r>
          </a:p>
          <a:p>
            <a:pPr lvl="1"/>
            <a:r>
              <a:rPr lang="en-US" dirty="0"/>
              <a:t>Manages application configuration settings </a:t>
            </a:r>
          </a:p>
          <a:p>
            <a:r>
              <a:rPr lang="nl-NL" dirty="0" err="1"/>
              <a:t>Function</a:t>
            </a:r>
            <a:r>
              <a:rPr lang="nl-NL" dirty="0"/>
              <a:t> Container Images are </a:t>
            </a:r>
            <a:r>
              <a:rPr lang="nl-NL" dirty="0" err="1"/>
              <a:t>stored</a:t>
            </a:r>
            <a:br>
              <a:rPr lang="nl-NL" dirty="0"/>
            </a:br>
            <a:r>
              <a:rPr lang="nl-NL" dirty="0"/>
              <a:t>in OCI Container (Image) </a:t>
            </a:r>
            <a:r>
              <a:rPr lang="nl-NL" dirty="0" err="1"/>
              <a:t>Registry</a:t>
            </a:r>
            <a:endParaRPr lang="nl-NL" dirty="0"/>
          </a:p>
          <a:p>
            <a:r>
              <a:rPr lang="nl-NL" dirty="0"/>
              <a:t>Triggers are HTTP </a:t>
            </a:r>
            <a:r>
              <a:rPr lang="nl-NL" dirty="0" err="1"/>
              <a:t>Requests</a:t>
            </a:r>
            <a:r>
              <a:rPr lang="nl-NL" dirty="0"/>
              <a:t> or OCI Events</a:t>
            </a:r>
          </a:p>
          <a:p>
            <a:r>
              <a:rPr lang="nl-NL" dirty="0"/>
              <a:t>OCI </a:t>
            </a:r>
            <a:r>
              <a:rPr lang="nl-NL" dirty="0" err="1"/>
              <a:t>gathers</a:t>
            </a:r>
            <a:r>
              <a:rPr lang="nl-NL" dirty="0"/>
              <a:t> logs </a:t>
            </a:r>
            <a:r>
              <a:rPr lang="nl-NL" dirty="0" err="1"/>
              <a:t>and</a:t>
            </a:r>
            <a:r>
              <a:rPr lang="nl-NL" dirty="0"/>
              <a:t> </a:t>
            </a:r>
            <a:r>
              <a:rPr lang="nl-NL" dirty="0" err="1"/>
              <a:t>metrics</a:t>
            </a:r>
            <a:endParaRPr lang="nl-NL" dirty="0"/>
          </a:p>
          <a:p>
            <a:endParaRPr lang="en-NL" dirty="0"/>
          </a:p>
        </p:txBody>
      </p:sp>
      <p:sp>
        <p:nvSpPr>
          <p:cNvPr id="4" name="Footer Placeholder 3">
            <a:extLst>
              <a:ext uri="{FF2B5EF4-FFF2-40B4-BE49-F238E27FC236}">
                <a16:creationId xmlns:a16="http://schemas.microsoft.com/office/drawing/2014/main" id="{C746F5D2-D186-4BD0-A0D7-52569384B8FF}"/>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Oracle Groundbreakers Tour 2020 EMEA | Make your Cloud Applications Function for real</a:t>
            </a:r>
            <a:endParaRPr lang="nl-NL" kern="0">
              <a:solidFill>
                <a:srgbClr val="FFFFFF"/>
              </a:solidFill>
              <a:latin typeface="Arial"/>
              <a:cs typeface="Arial"/>
              <a:sym typeface="Arial"/>
            </a:endParaRPr>
          </a:p>
        </p:txBody>
      </p:sp>
      <p:pic>
        <p:nvPicPr>
          <p:cNvPr id="5" name="Picture 4">
            <a:extLst>
              <a:ext uri="{FF2B5EF4-FFF2-40B4-BE49-F238E27FC236}">
                <a16:creationId xmlns:a16="http://schemas.microsoft.com/office/drawing/2014/main" id="{94F543A8-700B-458A-B4E1-FBBD2818C43C}"/>
              </a:ext>
            </a:extLst>
          </p:cNvPr>
          <p:cNvPicPr>
            <a:picLocks noChangeAspect="1"/>
          </p:cNvPicPr>
          <p:nvPr/>
        </p:nvPicPr>
        <p:blipFill>
          <a:blip r:embed="rId2"/>
          <a:stretch>
            <a:fillRect/>
          </a:stretch>
        </p:blipFill>
        <p:spPr>
          <a:xfrm>
            <a:off x="4872764" y="2652301"/>
            <a:ext cx="3612193" cy="1859441"/>
          </a:xfrm>
          <a:prstGeom prst="rect">
            <a:avLst/>
          </a:prstGeom>
        </p:spPr>
      </p:pic>
    </p:spTree>
    <p:extLst>
      <p:ext uri="{BB962C8B-B14F-4D97-AF65-F5344CB8AC3E}">
        <p14:creationId xmlns:p14="http://schemas.microsoft.com/office/powerpoint/2010/main" val="915320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C2A41-16F6-4057-AED5-EA7118B3372E}"/>
              </a:ext>
            </a:extLst>
          </p:cNvPr>
          <p:cNvSpPr>
            <a:spLocks noGrp="1"/>
          </p:cNvSpPr>
          <p:nvPr>
            <p:ph type="title"/>
          </p:nvPr>
        </p:nvSpPr>
        <p:spPr>
          <a:xfrm>
            <a:off x="720000" y="288000"/>
            <a:ext cx="6623999" cy="503999"/>
          </a:xfrm>
        </p:spPr>
        <p:txBody>
          <a:bodyPr anchor="ctr">
            <a:normAutofit/>
          </a:bodyPr>
          <a:lstStyle/>
          <a:p>
            <a:r>
              <a:rPr lang="en-US" dirty="0"/>
              <a:t>Quick Demo of Oracle Functions</a:t>
            </a:r>
          </a:p>
        </p:txBody>
      </p:sp>
      <p:sp>
        <p:nvSpPr>
          <p:cNvPr id="3" name="Content Placeholder 2">
            <a:extLst>
              <a:ext uri="{FF2B5EF4-FFF2-40B4-BE49-F238E27FC236}">
                <a16:creationId xmlns:a16="http://schemas.microsoft.com/office/drawing/2014/main" id="{21306742-F5BE-4B94-97CD-25463F912260}"/>
              </a:ext>
            </a:extLst>
          </p:cNvPr>
          <p:cNvSpPr>
            <a:spLocks noGrp="1"/>
          </p:cNvSpPr>
          <p:nvPr>
            <p:ph idx="1"/>
          </p:nvPr>
        </p:nvSpPr>
        <p:spPr>
          <a:xfrm>
            <a:off x="720000" y="900001"/>
            <a:ext cx="3744000" cy="3401999"/>
          </a:xfrm>
        </p:spPr>
        <p:txBody>
          <a:bodyPr anchor="t">
            <a:normAutofit/>
          </a:bodyPr>
          <a:lstStyle/>
          <a:p>
            <a:pPr>
              <a:lnSpc>
                <a:spcPct val="110000"/>
              </a:lnSpc>
              <a:spcAft>
                <a:spcPts val="600"/>
              </a:spcAft>
            </a:pPr>
            <a:r>
              <a:rPr lang="en-US" sz="1200"/>
              <a:t>Create new Function (in existing App) locally</a:t>
            </a:r>
          </a:p>
          <a:p>
            <a:pPr lvl="1">
              <a:lnSpc>
                <a:spcPct val="110000"/>
              </a:lnSpc>
              <a:spcAft>
                <a:spcPts val="600"/>
              </a:spcAft>
            </a:pPr>
            <a:r>
              <a:rPr lang="en-US" sz="1200"/>
              <a:t>Implement special hello world</a:t>
            </a:r>
          </a:p>
          <a:p>
            <a:pPr>
              <a:lnSpc>
                <a:spcPct val="110000"/>
              </a:lnSpc>
              <a:spcAft>
                <a:spcPts val="600"/>
              </a:spcAft>
            </a:pPr>
            <a:r>
              <a:rPr lang="en-US" sz="1200"/>
              <a:t>Deploy Function App locally</a:t>
            </a:r>
          </a:p>
          <a:p>
            <a:pPr>
              <a:lnSpc>
                <a:spcPct val="110000"/>
              </a:lnSpc>
              <a:spcAft>
                <a:spcPts val="600"/>
              </a:spcAft>
            </a:pPr>
            <a:r>
              <a:rPr lang="en-US" sz="1200"/>
              <a:t>Invoke Function App locally</a:t>
            </a:r>
          </a:p>
          <a:p>
            <a:pPr lvl="1">
              <a:lnSpc>
                <a:spcPct val="110000"/>
              </a:lnSpc>
              <a:spcAft>
                <a:spcPts val="600"/>
              </a:spcAft>
            </a:pPr>
            <a:r>
              <a:rPr lang="en-US" sz="1200"/>
              <a:t>Through CLI</a:t>
            </a:r>
          </a:p>
          <a:p>
            <a:pPr>
              <a:lnSpc>
                <a:spcPct val="110000"/>
              </a:lnSpc>
              <a:spcAft>
                <a:spcPts val="600"/>
              </a:spcAft>
            </a:pPr>
            <a:r>
              <a:rPr lang="en-US" sz="1200"/>
              <a:t>Change context to OCI</a:t>
            </a:r>
          </a:p>
          <a:p>
            <a:pPr>
              <a:lnSpc>
                <a:spcPct val="110000"/>
              </a:lnSpc>
              <a:spcAft>
                <a:spcPts val="600"/>
              </a:spcAft>
            </a:pPr>
            <a:r>
              <a:rPr lang="en-US" sz="1200"/>
              <a:t>Deploy &amp; Invoke</a:t>
            </a:r>
          </a:p>
          <a:p>
            <a:pPr>
              <a:lnSpc>
                <a:spcPct val="110000"/>
              </a:lnSpc>
              <a:spcAft>
                <a:spcPts val="600"/>
              </a:spcAft>
            </a:pPr>
            <a:r>
              <a:rPr lang="en-US" sz="1200"/>
              <a:t>Show Invocation ‘evidence’</a:t>
            </a:r>
          </a:p>
          <a:p>
            <a:pPr lvl="1">
              <a:lnSpc>
                <a:spcPct val="110000"/>
              </a:lnSpc>
              <a:spcAft>
                <a:spcPts val="600"/>
              </a:spcAft>
            </a:pPr>
            <a:r>
              <a:rPr lang="en-US" sz="1200"/>
              <a:t>Container Image Registry</a:t>
            </a:r>
          </a:p>
          <a:p>
            <a:pPr lvl="1">
              <a:lnSpc>
                <a:spcPct val="110000"/>
              </a:lnSpc>
              <a:spcAft>
                <a:spcPts val="600"/>
              </a:spcAft>
            </a:pPr>
            <a:r>
              <a:rPr lang="en-US" sz="1200"/>
              <a:t>Metrics</a:t>
            </a:r>
          </a:p>
          <a:p>
            <a:pPr lvl="1">
              <a:lnSpc>
                <a:spcPct val="110000"/>
              </a:lnSpc>
              <a:spcAft>
                <a:spcPts val="600"/>
              </a:spcAft>
            </a:pPr>
            <a:r>
              <a:rPr lang="en-US" sz="1200"/>
              <a:t>Logging</a:t>
            </a:r>
          </a:p>
          <a:p>
            <a:pPr lvl="1">
              <a:lnSpc>
                <a:spcPct val="110000"/>
              </a:lnSpc>
              <a:spcAft>
                <a:spcPts val="600"/>
              </a:spcAft>
            </a:pPr>
            <a:r>
              <a:rPr lang="en-US" sz="1200"/>
              <a:t>(side effect?)</a:t>
            </a:r>
          </a:p>
          <a:p>
            <a:pPr>
              <a:lnSpc>
                <a:spcPct val="110000"/>
              </a:lnSpc>
              <a:spcAft>
                <a:spcPts val="600"/>
              </a:spcAft>
            </a:pPr>
            <a:endParaRPr lang="en-US" sz="1200"/>
          </a:p>
        </p:txBody>
      </p:sp>
      <p:sp>
        <p:nvSpPr>
          <p:cNvPr id="4" name="Footer Placeholder 3">
            <a:extLst>
              <a:ext uri="{FF2B5EF4-FFF2-40B4-BE49-F238E27FC236}">
                <a16:creationId xmlns:a16="http://schemas.microsoft.com/office/drawing/2014/main" id="{63885322-175F-4398-B66E-084F98AE406D}"/>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en-NL"/>
          </a:p>
        </p:txBody>
      </p:sp>
      <p:pic>
        <p:nvPicPr>
          <p:cNvPr id="26626" name="Picture 2" descr="3 Steps to a Winning Technical Demo - Think Listen Learn">
            <a:extLst>
              <a:ext uri="{FF2B5EF4-FFF2-40B4-BE49-F238E27FC236}">
                <a16:creationId xmlns:a16="http://schemas.microsoft.com/office/drawing/2014/main" id="{D352CEDB-454B-4BD4-90EB-3555E7A882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1131727"/>
            <a:ext cx="4500000" cy="2866548"/>
          </a:xfrm>
          <a:prstGeom prst="rect">
            <a:avLst/>
          </a:prstGeom>
          <a:solidFill>
            <a:srgbClr val="FFFFFF"/>
          </a:solidFill>
        </p:spPr>
      </p:pic>
    </p:spTree>
    <p:extLst>
      <p:ext uri="{BB962C8B-B14F-4D97-AF65-F5344CB8AC3E}">
        <p14:creationId xmlns:p14="http://schemas.microsoft.com/office/powerpoint/2010/main" val="828429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a:extLst>
              <a:ext uri="{FF2B5EF4-FFF2-40B4-BE49-F238E27FC236}">
                <a16:creationId xmlns:a16="http://schemas.microsoft.com/office/drawing/2014/main" id="{2D357DDB-41AE-4032-8AB1-27B6B9C65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786" y="4081369"/>
            <a:ext cx="334892" cy="334892"/>
          </a:xfrm>
          <a:prstGeom prst="rect">
            <a:avLst/>
          </a:prstGeom>
          <a:noFill/>
          <a:extLst>
            <a:ext uri="{909E8E84-426E-40DD-AFC4-6F175D3DCCD1}">
              <a14:hiddenFill xmlns:a14="http://schemas.microsoft.com/office/drawing/2010/main">
                <a:solidFill>
                  <a:srgbClr val="FFFFFF"/>
                </a:solidFill>
              </a14:hiddenFill>
            </a:ext>
          </a:extLst>
        </p:spPr>
      </p:pic>
      <p:pic>
        <p:nvPicPr>
          <p:cNvPr id="3" name="Snagit_SNG845">
            <a:extLst>
              <a:ext uri="{FF2B5EF4-FFF2-40B4-BE49-F238E27FC236}">
                <a16:creationId xmlns:a16="http://schemas.microsoft.com/office/drawing/2014/main" id="{07363AF4-82D6-4CDE-99C3-C11059DD3D1E}"/>
              </a:ext>
            </a:extLst>
          </p:cNvPr>
          <p:cNvPicPr>
            <a:picLocks noChangeAspect="1"/>
          </p:cNvPicPr>
          <p:nvPr/>
        </p:nvPicPr>
        <p:blipFill rotWithShape="1">
          <a:blip r:embed="rId3">
            <a:extLst>
              <a:ext uri="{28A0092B-C50C-407E-A947-70E740481C1C}">
                <a14:useLocalDpi xmlns:a14="http://schemas.microsoft.com/office/drawing/2010/main" val="0"/>
              </a:ext>
            </a:extLst>
          </a:blip>
          <a:srcRect b="14281"/>
          <a:stretch/>
        </p:blipFill>
        <p:spPr>
          <a:xfrm>
            <a:off x="683192" y="1385785"/>
            <a:ext cx="7063766" cy="2261768"/>
          </a:xfrm>
          <a:prstGeom prst="rect">
            <a:avLst/>
          </a:prstGeom>
        </p:spPr>
      </p:pic>
      <p:pic>
        <p:nvPicPr>
          <p:cNvPr id="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F6EBB6D2-D8B0-4F4D-A411-D714CE52D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7510" y="3738119"/>
            <a:ext cx="447163" cy="3756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B6764709-EDB4-4CF8-B542-C28A79B771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1279" y="3773300"/>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4B263C0-064F-4BBB-8989-9C520B3179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5174" y="3888716"/>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9035EFC9-67BC-40D7-8A40-7E5C736E4B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3889" y="3888716"/>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0" name="Snagit_SNG852">
            <a:extLst>
              <a:ext uri="{FF2B5EF4-FFF2-40B4-BE49-F238E27FC236}">
                <a16:creationId xmlns:a16="http://schemas.microsoft.com/office/drawing/2014/main" id="{0F13EBCC-3BCA-41BD-AB05-93A8807144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9411" y="4193554"/>
            <a:ext cx="1008790" cy="375063"/>
          </a:xfrm>
          <a:prstGeom prst="rect">
            <a:avLst/>
          </a:prstGeom>
        </p:spPr>
      </p:pic>
      <p:pic>
        <p:nvPicPr>
          <p:cNvPr id="1026" name="Picture 2">
            <a:extLst>
              <a:ext uri="{FF2B5EF4-FFF2-40B4-BE49-F238E27FC236}">
                <a16:creationId xmlns:a16="http://schemas.microsoft.com/office/drawing/2014/main" id="{583AD48A-E02D-40C0-8C96-6522BFF92D6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440" t="20220" r="17505" b="20000"/>
          <a:stretch/>
        </p:blipFill>
        <p:spPr bwMode="auto">
          <a:xfrm>
            <a:off x="1430169" y="3770647"/>
            <a:ext cx="367313" cy="4500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823BB38-7711-4C6C-84FE-DE3264E110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5923" y="3762710"/>
            <a:ext cx="370280" cy="351026"/>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21">
            <a:extLst>
              <a:ext uri="{FF2B5EF4-FFF2-40B4-BE49-F238E27FC236}">
                <a16:creationId xmlns:a16="http://schemas.microsoft.com/office/drawing/2014/main" id="{63C3CE4A-0407-4862-89A7-7A6B8282E9E6}"/>
              </a:ext>
            </a:extLst>
          </p:cNvPr>
          <p:cNvPicPr>
            <a:picLocks noChangeAspect="1"/>
          </p:cNvPicPr>
          <p:nvPr/>
        </p:nvPicPr>
        <p:blipFill>
          <a:blip r:embed="rId11">
            <a:clrChange>
              <a:clrFrom>
                <a:srgbClr val="EBECF7"/>
              </a:clrFrom>
              <a:clrTo>
                <a:srgbClr val="EBECF7">
                  <a:alpha val="0"/>
                </a:srgbClr>
              </a:clrTo>
            </a:clrChange>
            <a:extLst>
              <a:ext uri="{28A0092B-C50C-407E-A947-70E740481C1C}">
                <a14:useLocalDpi xmlns:a14="http://schemas.microsoft.com/office/drawing/2010/main" val="0"/>
              </a:ext>
            </a:extLst>
          </a:blip>
          <a:stretch>
            <a:fillRect/>
          </a:stretch>
        </p:blipFill>
        <p:spPr>
          <a:xfrm>
            <a:off x="3168779" y="4279250"/>
            <a:ext cx="447791" cy="236406"/>
          </a:xfrm>
          <a:prstGeom prst="rect">
            <a:avLst/>
          </a:prstGeom>
        </p:spPr>
      </p:pic>
      <p:pic>
        <p:nvPicPr>
          <p:cNvPr id="16" name="Snagit_SNG81D">
            <a:extLst>
              <a:ext uri="{FF2B5EF4-FFF2-40B4-BE49-F238E27FC236}">
                <a16:creationId xmlns:a16="http://schemas.microsoft.com/office/drawing/2014/main" id="{8A70A20E-13AB-4983-AD8B-32B5F1D248C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62429" y="4035533"/>
            <a:ext cx="320722" cy="438418"/>
          </a:xfrm>
          <a:prstGeom prst="rect">
            <a:avLst/>
          </a:prstGeom>
        </p:spPr>
      </p:pic>
      <p:pic>
        <p:nvPicPr>
          <p:cNvPr id="17" name="Picture 16">
            <a:extLst>
              <a:ext uri="{FF2B5EF4-FFF2-40B4-BE49-F238E27FC236}">
                <a16:creationId xmlns:a16="http://schemas.microsoft.com/office/drawing/2014/main" id="{F92A6AD8-E0A2-4E1F-B894-3A79D8DC34F4}"/>
              </a:ext>
            </a:extLst>
          </p:cNvPr>
          <p:cNvPicPr>
            <a:picLocks noChangeAspect="1"/>
          </p:cNvPicPr>
          <p:nvPr/>
        </p:nvPicPr>
        <p:blipFill>
          <a:blip r:embed="rId13"/>
          <a:stretch>
            <a:fillRect/>
          </a:stretch>
        </p:blipFill>
        <p:spPr>
          <a:xfrm>
            <a:off x="4203151" y="4338757"/>
            <a:ext cx="464429" cy="236406"/>
          </a:xfrm>
          <a:prstGeom prst="rect">
            <a:avLst/>
          </a:prstGeom>
        </p:spPr>
      </p:pic>
      <p:pic>
        <p:nvPicPr>
          <p:cNvPr id="19" name="Snagit_SNG836">
            <a:extLst>
              <a:ext uri="{FF2B5EF4-FFF2-40B4-BE49-F238E27FC236}">
                <a16:creationId xmlns:a16="http://schemas.microsoft.com/office/drawing/2014/main" id="{D5413681-6623-48DC-85C1-7E3680D2A0FE}"/>
              </a:ext>
            </a:extLst>
          </p:cNvPr>
          <p:cNvPicPr>
            <a:picLocks noChangeAspect="1"/>
          </p:cNvPicPr>
          <p:nvPr/>
        </p:nvPicPr>
        <p:blipFill>
          <a:blip r:embed="rId14">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5525806" y="4066933"/>
            <a:ext cx="723891" cy="375617"/>
          </a:xfrm>
          <a:prstGeom prst="rect">
            <a:avLst/>
          </a:prstGeom>
        </p:spPr>
      </p:pic>
      <p:pic>
        <p:nvPicPr>
          <p:cNvPr id="6" name="Picture 2" descr="https://s14-eu5.startpage.com/wikioimage/8680f1ca8785b0ed1fad43817ffb22d2.png">
            <a:extLst>
              <a:ext uri="{FF2B5EF4-FFF2-40B4-BE49-F238E27FC236}">
                <a16:creationId xmlns:a16="http://schemas.microsoft.com/office/drawing/2014/main" id="{C9F9CD8D-CA2B-41E6-8E7E-867F24F883B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03664" y="3700193"/>
            <a:ext cx="471621" cy="2894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8998B2D-4D55-4C4C-9176-C3494B7ED5A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95923" y="4010794"/>
            <a:ext cx="792958" cy="40903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584FEBD-3DDC-46A8-8E84-E93047EDEF1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3192" y="3647552"/>
            <a:ext cx="477020" cy="4770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437259B-E8E7-4220-A255-B53D9EFB4C4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98380" y="4080686"/>
            <a:ext cx="540578" cy="22573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0C1B9F6-EAD5-401B-9AEA-7121B0ED9EF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06480" y="4419828"/>
            <a:ext cx="712962" cy="16203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40D40876-86C5-4C83-9461-24571EDA241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73957" y="4306421"/>
            <a:ext cx="441989" cy="9502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502E6E42-BBF7-40E6-A348-ACBB43BFAB4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45564" y="3948007"/>
            <a:ext cx="285519" cy="111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DF1D6F-DCA0-4774-8519-ADED369C1AE1}"/>
              </a:ext>
            </a:extLst>
          </p:cNvPr>
          <p:cNvSpPr>
            <a:spLocks noGrp="1"/>
          </p:cNvSpPr>
          <p:nvPr>
            <p:ph type="title"/>
          </p:nvPr>
        </p:nvSpPr>
        <p:spPr/>
        <p:txBody>
          <a:bodyPr/>
          <a:lstStyle/>
          <a:p>
            <a:r>
              <a:rPr lang="nl-NL" dirty="0"/>
              <a:t>Cloud Shell</a:t>
            </a:r>
            <a:endParaRPr lang="en-NL" dirty="0"/>
          </a:p>
        </p:txBody>
      </p:sp>
      <p:sp>
        <p:nvSpPr>
          <p:cNvPr id="9" name="Footer Placeholder 8">
            <a:extLst>
              <a:ext uri="{FF2B5EF4-FFF2-40B4-BE49-F238E27FC236}">
                <a16:creationId xmlns:a16="http://schemas.microsoft.com/office/drawing/2014/main" id="{BFC3203B-5BB5-4224-9DA3-C65C02721114}"/>
              </a:ext>
            </a:extLst>
          </p:cNvPr>
          <p:cNvSpPr>
            <a:spLocks noGrp="1"/>
          </p:cNvSpPr>
          <p:nvPr>
            <p:ph type="ftr" sz="quarter" idx="11"/>
          </p:nvPr>
        </p:nvSpPr>
        <p:spPr/>
        <p:txBody>
          <a:bodyPr/>
          <a:lstStyle/>
          <a:p>
            <a:r>
              <a:rPr lang="en-US" dirty="0"/>
              <a:t>Oracle Groundbreakers Tour 2020 EMEA | Make your Cloud Applications Function for real</a:t>
            </a:r>
            <a:endParaRPr lang="en-NL" dirty="0"/>
          </a:p>
        </p:txBody>
      </p:sp>
      <p:sp>
        <p:nvSpPr>
          <p:cNvPr id="23" name="Cloud 22">
            <a:extLst>
              <a:ext uri="{FF2B5EF4-FFF2-40B4-BE49-F238E27FC236}">
                <a16:creationId xmlns:a16="http://schemas.microsoft.com/office/drawing/2014/main" id="{E4E250BD-0A5E-4F3D-98BD-BB27C76E4F08}"/>
              </a:ext>
            </a:extLst>
          </p:cNvPr>
          <p:cNvSpPr/>
          <p:nvPr/>
        </p:nvSpPr>
        <p:spPr>
          <a:xfrm>
            <a:off x="5190736" y="273844"/>
            <a:ext cx="3210373" cy="1008609"/>
          </a:xfrm>
          <a:prstGeom prst="clou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nl-NL" sz="2100" kern="1200" dirty="0">
                <a:solidFill>
                  <a:prstClr val="white"/>
                </a:solidFill>
                <a:latin typeface="Calibri" panose="020F0502020204030204"/>
              </a:rPr>
              <a:t>OCI Cloud </a:t>
            </a:r>
            <a:r>
              <a:rPr lang="nl-NL" sz="2100" kern="1200" dirty="0" err="1">
                <a:solidFill>
                  <a:prstClr val="white"/>
                </a:solidFill>
                <a:latin typeface="Calibri" panose="020F0502020204030204"/>
              </a:rPr>
              <a:t>Tenancy</a:t>
            </a:r>
            <a:endParaRPr lang="en-NL" sz="2100" kern="1200" dirty="0">
              <a:solidFill>
                <a:prstClr val="white"/>
              </a:solidFill>
              <a:latin typeface="Calibri" panose="020F0502020204030204"/>
            </a:endParaRPr>
          </a:p>
        </p:txBody>
      </p:sp>
    </p:spTree>
    <p:extLst>
      <p:ext uri="{BB962C8B-B14F-4D97-AF65-F5344CB8AC3E}">
        <p14:creationId xmlns:p14="http://schemas.microsoft.com/office/powerpoint/2010/main" val="27491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Stateless and Serverless</a:t>
            </a:r>
          </a:p>
        </p:txBody>
      </p:sp>
      <p:sp>
        <p:nvSpPr>
          <p:cNvPr id="7" name="Freeform: Shape 6">
            <a:extLst>
              <a:ext uri="{FF2B5EF4-FFF2-40B4-BE49-F238E27FC236}">
                <a16:creationId xmlns:a16="http://schemas.microsoft.com/office/drawing/2014/main" id="{D7416032-AB09-4C39-B2DC-1C0FA37A6313}"/>
              </a:ext>
            </a:extLst>
          </p:cNvPr>
          <p:cNvSpPr/>
          <p:nvPr/>
        </p:nvSpPr>
        <p:spPr>
          <a:xfrm>
            <a:off x="2340359" y="96750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3068507" y="96750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22134" y="149694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909" y="159374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7748" y="217820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1356" y="1138745"/>
            <a:ext cx="471621" cy="2894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9671" y="205575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2441556" y="176027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2880360" y="320960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8260" y="396331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24" name="Footer Placeholder 3">
            <a:extLst>
              <a:ext uri="{FF2B5EF4-FFF2-40B4-BE49-F238E27FC236}">
                <a16:creationId xmlns:a16="http://schemas.microsoft.com/office/drawing/2014/main" id="{4549E3AD-D8A3-4F11-BD6F-AF24EE7C6E3D}"/>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Oracle Groundbreakers Tour 2020 EMEA | Make your Cloud Applications Function for real</a:t>
            </a:r>
            <a:endParaRPr lang="en-NL" dirty="0"/>
          </a:p>
        </p:txBody>
      </p:sp>
    </p:spTree>
    <p:extLst>
      <p:ext uri="{BB962C8B-B14F-4D97-AF65-F5344CB8AC3E}">
        <p14:creationId xmlns:p14="http://schemas.microsoft.com/office/powerpoint/2010/main" val="343343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Stateless and Serverless “execution engine”</a:t>
            </a:r>
          </a:p>
        </p:txBody>
      </p:sp>
      <p:sp>
        <p:nvSpPr>
          <p:cNvPr id="7" name="Freeform: Shape 6">
            <a:extLst>
              <a:ext uri="{FF2B5EF4-FFF2-40B4-BE49-F238E27FC236}">
                <a16:creationId xmlns:a16="http://schemas.microsoft.com/office/drawing/2014/main" id="{D7416032-AB09-4C39-B2DC-1C0FA37A6313}"/>
              </a:ext>
            </a:extLst>
          </p:cNvPr>
          <p:cNvSpPr/>
          <p:nvPr/>
        </p:nvSpPr>
        <p:spPr>
          <a:xfrm>
            <a:off x="1301800" y="99036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2029948" y="99036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3575" y="151980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9350" y="161660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9189" y="220106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2797" y="1161605"/>
            <a:ext cx="471621" cy="2894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1112" y="207861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1402997" y="178313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1841801" y="323246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9701" y="398617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a:extLst>
              <a:ext uri="{FF2B5EF4-FFF2-40B4-BE49-F238E27FC236}">
                <a16:creationId xmlns:a16="http://schemas.microsoft.com/office/drawing/2014/main" id="{2CB30570-C513-4EB9-B0B0-0E0D1FD5CA9F}"/>
              </a:ext>
            </a:extLst>
          </p:cNvPr>
          <p:cNvSpPr/>
          <p:nvPr/>
        </p:nvSpPr>
        <p:spPr>
          <a:xfrm>
            <a:off x="6507193" y="1683852"/>
            <a:ext cx="2467620" cy="2148960"/>
          </a:xfrm>
          <a:prstGeom prst="cub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descr="Gears">
            <a:extLst>
              <a:ext uri="{FF2B5EF4-FFF2-40B4-BE49-F238E27FC236}">
                <a16:creationId xmlns:a16="http://schemas.microsoft.com/office/drawing/2014/main" id="{99A722EA-E2DE-4177-B0F6-CEAEECA588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51400" y="2918412"/>
            <a:ext cx="914400" cy="914400"/>
          </a:xfrm>
          <a:prstGeom prst="rect">
            <a:avLst/>
          </a:prstGeom>
        </p:spPr>
      </p:pic>
      <p:sp>
        <p:nvSpPr>
          <p:cNvPr id="5" name="Arrow: Right 4">
            <a:extLst>
              <a:ext uri="{FF2B5EF4-FFF2-40B4-BE49-F238E27FC236}">
                <a16:creationId xmlns:a16="http://schemas.microsoft.com/office/drawing/2014/main" id="{40A84391-D6D4-4FB8-864A-EDF5CC66B009}"/>
              </a:ext>
            </a:extLst>
          </p:cNvPr>
          <p:cNvSpPr/>
          <p:nvPr/>
        </p:nvSpPr>
        <p:spPr>
          <a:xfrm>
            <a:off x="5360795" y="1883159"/>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C9D0FB5-41FF-44E5-97D6-60ADA8D110DB}"/>
              </a:ext>
            </a:extLst>
          </p:cNvPr>
          <p:cNvSpPr/>
          <p:nvPr/>
        </p:nvSpPr>
        <p:spPr>
          <a:xfrm>
            <a:off x="5334615" y="3122986"/>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CF34675E-D145-49F4-937A-835C241F2EA3}"/>
              </a:ext>
            </a:extLst>
          </p:cNvPr>
          <p:cNvSpPr>
            <a:spLocks noGrp="1"/>
          </p:cNvSpPr>
          <p:nvPr>
            <p:ph idx="1"/>
          </p:nvPr>
        </p:nvSpPr>
        <p:spPr/>
        <p:txBody>
          <a:bodyPr/>
          <a:lstStyle/>
          <a:p>
            <a:endParaRPr lang="en-US"/>
          </a:p>
        </p:txBody>
      </p:sp>
      <p:sp>
        <p:nvSpPr>
          <p:cNvPr id="13" name="Arrow: Down 12">
            <a:extLst>
              <a:ext uri="{FF2B5EF4-FFF2-40B4-BE49-F238E27FC236}">
                <a16:creationId xmlns:a16="http://schemas.microsoft.com/office/drawing/2014/main" id="{2B976B78-0AD1-44BE-A928-5D7EF59CF691}"/>
              </a:ext>
            </a:extLst>
          </p:cNvPr>
          <p:cNvSpPr/>
          <p:nvPr/>
        </p:nvSpPr>
        <p:spPr>
          <a:xfrm>
            <a:off x="7545468" y="1514192"/>
            <a:ext cx="459770" cy="44963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Speech Bubble: Rectangle 20">
            <a:extLst>
              <a:ext uri="{FF2B5EF4-FFF2-40B4-BE49-F238E27FC236}">
                <a16:creationId xmlns:a16="http://schemas.microsoft.com/office/drawing/2014/main" id="{1FB60440-8969-46FA-9E8E-7C732BD6BD8C}"/>
              </a:ext>
            </a:extLst>
          </p:cNvPr>
          <p:cNvSpPr/>
          <p:nvPr/>
        </p:nvSpPr>
        <p:spPr>
          <a:xfrm>
            <a:off x="6176575" y="640080"/>
            <a:ext cx="1374825" cy="724272"/>
          </a:xfrm>
          <a:prstGeom prst="wedgeRectCallout">
            <a:avLst>
              <a:gd name="adj1" fmla="val 63413"/>
              <a:gd name="adj2" fmla="val 8985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Configuration Parameters</a:t>
            </a:r>
          </a:p>
        </p:txBody>
      </p:sp>
      <p:sp>
        <p:nvSpPr>
          <p:cNvPr id="23" name="Footer Placeholder 3">
            <a:extLst>
              <a:ext uri="{FF2B5EF4-FFF2-40B4-BE49-F238E27FC236}">
                <a16:creationId xmlns:a16="http://schemas.microsoft.com/office/drawing/2014/main" id="{F1AF4CB2-E883-479D-8EA8-9A9FA6CE48C4}"/>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Tree>
    <p:extLst>
      <p:ext uri="{BB962C8B-B14F-4D97-AF65-F5344CB8AC3E}">
        <p14:creationId xmlns:p14="http://schemas.microsoft.com/office/powerpoint/2010/main" val="2310587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Build Process</a:t>
            </a:r>
          </a:p>
        </p:txBody>
      </p:sp>
      <p:sp>
        <p:nvSpPr>
          <p:cNvPr id="7" name="Freeform: Shape 6">
            <a:extLst>
              <a:ext uri="{FF2B5EF4-FFF2-40B4-BE49-F238E27FC236}">
                <a16:creationId xmlns:a16="http://schemas.microsoft.com/office/drawing/2014/main" id="{D7416032-AB09-4C39-B2DC-1C0FA37A6313}"/>
              </a:ext>
            </a:extLst>
          </p:cNvPr>
          <p:cNvSpPr/>
          <p:nvPr/>
        </p:nvSpPr>
        <p:spPr>
          <a:xfrm>
            <a:off x="58078" y="101322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786226" y="101322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9853" y="154266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5628" y="163946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5467" y="222392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1" y="1184465"/>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7390" y="210147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159275" y="180599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598079" y="325532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979" y="400903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40A84391-D6D4-4FB8-864A-EDF5CC66B009}"/>
              </a:ext>
            </a:extLst>
          </p:cNvPr>
          <p:cNvSpPr/>
          <p:nvPr/>
        </p:nvSpPr>
        <p:spPr>
          <a:xfrm>
            <a:off x="3987533" y="1906019"/>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C9D0FB5-41FF-44E5-97D6-60ADA8D110DB}"/>
              </a:ext>
            </a:extLst>
          </p:cNvPr>
          <p:cNvSpPr/>
          <p:nvPr/>
        </p:nvSpPr>
        <p:spPr>
          <a:xfrm>
            <a:off x="3961353" y="3145846"/>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23" name="Rectangle: Rounded Corners 22">
            <a:extLst>
              <a:ext uri="{FF2B5EF4-FFF2-40B4-BE49-F238E27FC236}">
                <a16:creationId xmlns:a16="http://schemas.microsoft.com/office/drawing/2014/main" id="{8F620F8E-A000-40B1-A1EC-6B4F3FEC5EEB}"/>
              </a:ext>
            </a:extLst>
          </p:cNvPr>
          <p:cNvSpPr/>
          <p:nvPr/>
        </p:nvSpPr>
        <p:spPr>
          <a:xfrm>
            <a:off x="5212062" y="2318068"/>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2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2840EFD-37E8-40B7-B3FF-2C1A904DC3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9961" y="2980337"/>
            <a:ext cx="558747" cy="469348"/>
          </a:xfrm>
          <a:prstGeom prst="rect">
            <a:avLst/>
          </a:prstGeom>
        </p:spPr>
        <p:style>
          <a:lnRef idx="0">
            <a:schemeClr val="accent2"/>
          </a:lnRef>
          <a:fillRef idx="3">
            <a:schemeClr val="accent2"/>
          </a:fillRef>
          <a:effectRef idx="3">
            <a:schemeClr val="accent2"/>
          </a:effectRef>
          <a:fontRef idx="minor">
            <a:schemeClr val="lt1"/>
          </a:fontRef>
        </p:style>
      </p:pic>
      <p:sp>
        <p:nvSpPr>
          <p:cNvPr id="3" name="Cube 2">
            <a:extLst>
              <a:ext uri="{FF2B5EF4-FFF2-40B4-BE49-F238E27FC236}">
                <a16:creationId xmlns:a16="http://schemas.microsoft.com/office/drawing/2014/main" id="{314F8A3C-39CF-410F-8C57-89AD38932193}"/>
              </a:ext>
            </a:extLst>
          </p:cNvPr>
          <p:cNvSpPr/>
          <p:nvPr/>
        </p:nvSpPr>
        <p:spPr>
          <a:xfrm>
            <a:off x="5604531" y="120259"/>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25" name="TextBox 24">
            <a:extLst>
              <a:ext uri="{FF2B5EF4-FFF2-40B4-BE49-F238E27FC236}">
                <a16:creationId xmlns:a16="http://schemas.microsoft.com/office/drawing/2014/main" id="{0BA027C1-7D8E-45AE-A1BC-16B0BA9EBE17}"/>
              </a:ext>
            </a:extLst>
          </p:cNvPr>
          <p:cNvSpPr txBox="1"/>
          <p:nvPr/>
        </p:nvSpPr>
        <p:spPr>
          <a:xfrm>
            <a:off x="6706948" y="1846288"/>
            <a:ext cx="362279" cy="200055"/>
          </a:xfrm>
          <a:prstGeom prst="rect">
            <a:avLst/>
          </a:prstGeom>
          <a:noFill/>
        </p:spPr>
        <p:txBody>
          <a:bodyPr wrap="none" lIns="0" tIns="0" rIns="0" bIns="0" rtlCol="0">
            <a:spAutoFit/>
          </a:bodyPr>
          <a:lstStyle/>
          <a:p>
            <a:r>
              <a:rPr lang="en-US" sz="1300" dirty="0"/>
              <a:t>push</a:t>
            </a:r>
          </a:p>
        </p:txBody>
      </p:sp>
      <p:sp>
        <p:nvSpPr>
          <p:cNvPr id="26" name="Rectangle 25">
            <a:extLst>
              <a:ext uri="{FF2B5EF4-FFF2-40B4-BE49-F238E27FC236}">
                <a16:creationId xmlns:a16="http://schemas.microsoft.com/office/drawing/2014/main" id="{E4C84F2F-3873-43AF-AA4A-63FAB8842520}"/>
              </a:ext>
            </a:extLst>
          </p:cNvPr>
          <p:cNvSpPr/>
          <p:nvPr/>
        </p:nvSpPr>
        <p:spPr>
          <a:xfrm>
            <a:off x="6083039" y="3844271"/>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Operating System</a:t>
            </a:r>
          </a:p>
        </p:txBody>
      </p:sp>
      <p:sp>
        <p:nvSpPr>
          <p:cNvPr id="28" name="Rectangle 27">
            <a:extLst>
              <a:ext uri="{FF2B5EF4-FFF2-40B4-BE49-F238E27FC236}">
                <a16:creationId xmlns:a16="http://schemas.microsoft.com/office/drawing/2014/main" id="{D4658FD4-6F91-48F9-9F42-26303C1358E4}"/>
              </a:ext>
            </a:extLst>
          </p:cNvPr>
          <p:cNvSpPr/>
          <p:nvPr/>
        </p:nvSpPr>
        <p:spPr>
          <a:xfrm>
            <a:off x="7313757"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Language Runtime</a:t>
            </a:r>
          </a:p>
        </p:txBody>
      </p:sp>
      <p:sp>
        <p:nvSpPr>
          <p:cNvPr id="29" name="Rectangle 28">
            <a:extLst>
              <a:ext uri="{FF2B5EF4-FFF2-40B4-BE49-F238E27FC236}">
                <a16:creationId xmlns:a16="http://schemas.microsoft.com/office/drawing/2014/main" id="{C63BA884-5A05-4875-8C32-235749959A5E}"/>
              </a:ext>
            </a:extLst>
          </p:cNvPr>
          <p:cNvSpPr/>
          <p:nvPr/>
        </p:nvSpPr>
        <p:spPr>
          <a:xfrm>
            <a:off x="4852320"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FDK</a:t>
            </a:r>
          </a:p>
        </p:txBody>
      </p:sp>
      <p:cxnSp>
        <p:nvCxnSpPr>
          <p:cNvPr id="30" name="Straight Arrow Connector 29">
            <a:extLst>
              <a:ext uri="{FF2B5EF4-FFF2-40B4-BE49-F238E27FC236}">
                <a16:creationId xmlns:a16="http://schemas.microsoft.com/office/drawing/2014/main" id="{ED35742C-9A14-452B-B2E7-DD5756E510BD}"/>
              </a:ext>
            </a:extLst>
          </p:cNvPr>
          <p:cNvCxnSpPr>
            <a:stCxn id="29" idx="0"/>
          </p:cNvCxnSpPr>
          <p:nvPr/>
        </p:nvCxnSpPr>
        <p:spPr>
          <a:xfrm flipV="1">
            <a:off x="5409023" y="3587209"/>
            <a:ext cx="328837" cy="25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C25E7CB3-02B3-49C5-8D1B-2D00E2271164}"/>
              </a:ext>
            </a:extLst>
          </p:cNvPr>
          <p:cNvCxnSpPr>
            <a:cxnSpLocks/>
          </p:cNvCxnSpPr>
          <p:nvPr/>
        </p:nvCxnSpPr>
        <p:spPr>
          <a:xfrm flipV="1">
            <a:off x="6744492" y="3587209"/>
            <a:ext cx="0" cy="30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2" name="Speech Bubble: Rectangle 1031">
            <a:extLst>
              <a:ext uri="{FF2B5EF4-FFF2-40B4-BE49-F238E27FC236}">
                <a16:creationId xmlns:a16="http://schemas.microsoft.com/office/drawing/2014/main" id="{618A9B2D-1C66-4264-A62F-E0D8EE9EF348}"/>
              </a:ext>
            </a:extLst>
          </p:cNvPr>
          <p:cNvSpPr/>
          <p:nvPr/>
        </p:nvSpPr>
        <p:spPr>
          <a:xfrm>
            <a:off x="5409023" y="4524469"/>
            <a:ext cx="3506377" cy="331031"/>
          </a:xfrm>
          <a:prstGeom prst="wedgeRectCallout">
            <a:avLst>
              <a:gd name="adj1" fmla="val 31831"/>
              <a:gd name="adj2" fmla="val -121652"/>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33" name="TextBox 1032">
            <a:extLst>
              <a:ext uri="{FF2B5EF4-FFF2-40B4-BE49-F238E27FC236}">
                <a16:creationId xmlns:a16="http://schemas.microsoft.com/office/drawing/2014/main" id="{51E26CAB-6F49-42B2-81F3-687AFAC7C2E4}"/>
              </a:ext>
            </a:extLst>
          </p:cNvPr>
          <p:cNvSpPr txBox="1"/>
          <p:nvPr/>
        </p:nvSpPr>
        <p:spPr>
          <a:xfrm>
            <a:off x="5470494" y="4539180"/>
            <a:ext cx="3444906" cy="307777"/>
          </a:xfrm>
          <a:prstGeom prst="rect">
            <a:avLst/>
          </a:prstGeom>
          <a:noFill/>
        </p:spPr>
        <p:txBody>
          <a:bodyPr wrap="square" lIns="0" tIns="0" rIns="0" bIns="0" rtlCol="0">
            <a:spAutoFit/>
          </a:bodyPr>
          <a:lstStyle/>
          <a:p>
            <a:r>
              <a:rPr lang="en-US" sz="1000" dirty="0">
                <a:solidFill>
                  <a:schemeClr val="bg1">
                    <a:lumMod val="50000"/>
                  </a:schemeClr>
                </a:solidFill>
              </a:rPr>
              <a:t>go, java8, java9, java, java11, node, python, python3.6, python, python3.7, ruby, and </a:t>
            </a:r>
            <a:r>
              <a:rPr lang="en-US" sz="1000" dirty="0" err="1">
                <a:solidFill>
                  <a:schemeClr val="bg1">
                    <a:lumMod val="50000"/>
                  </a:schemeClr>
                </a:solidFill>
              </a:rPr>
              <a:t>kotlin</a:t>
            </a:r>
            <a:endParaRPr lang="en-US" sz="1050" dirty="0">
              <a:solidFill>
                <a:schemeClr val="bg1">
                  <a:lumMod val="50000"/>
                </a:schemeClr>
              </a:solidFill>
            </a:endParaRPr>
          </a:p>
        </p:txBody>
      </p:sp>
      <p:pic>
        <p:nvPicPr>
          <p:cNvPr id="4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A5B1EC4E-55A2-4B9D-9533-109C7FDB0B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5515" y="2452570"/>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s14-eu5.startpage.com/wikioimage/8680f1ca8785b0ed1fad43817ffb22d2.png">
            <a:extLst>
              <a:ext uri="{FF2B5EF4-FFF2-40B4-BE49-F238E27FC236}">
                <a16:creationId xmlns:a16="http://schemas.microsoft.com/office/drawing/2014/main" id="{CA0124D8-5338-470C-93D3-226E647F3A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5810" y="2805892"/>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lpine Linux Logo Png, Transparent Png - kindpng">
            <a:extLst>
              <a:ext uri="{FF2B5EF4-FFF2-40B4-BE49-F238E27FC236}">
                <a16:creationId xmlns:a16="http://schemas.microsoft.com/office/drawing/2014/main" id="{D9B59D72-6D68-45E4-86C4-7F420548C8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1426" y="3215727"/>
            <a:ext cx="895350" cy="259235"/>
          </a:xfrm>
          <a:prstGeom prst="rect">
            <a:avLst/>
          </a:prstGeom>
          <a:noFill/>
          <a:extLst>
            <a:ext uri="{909E8E84-426E-40DD-AFC4-6F175D3DCCD1}">
              <a14:hiddenFill xmlns:a14="http://schemas.microsoft.com/office/drawing/2010/main">
                <a:solidFill>
                  <a:srgbClr val="FFFFFF"/>
                </a:solidFill>
              </a14:hiddenFill>
            </a:ext>
          </a:extLst>
        </p:spPr>
      </p:pic>
      <p:grpSp>
        <p:nvGrpSpPr>
          <p:cNvPr id="1042" name="Group 1041">
            <a:extLst>
              <a:ext uri="{FF2B5EF4-FFF2-40B4-BE49-F238E27FC236}">
                <a16:creationId xmlns:a16="http://schemas.microsoft.com/office/drawing/2014/main" id="{36E0E585-3DD2-46CC-A769-5D95F428EACC}"/>
              </a:ext>
            </a:extLst>
          </p:cNvPr>
          <p:cNvGrpSpPr/>
          <p:nvPr/>
        </p:nvGrpSpPr>
        <p:grpSpPr>
          <a:xfrm>
            <a:off x="6326956" y="623123"/>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044" name="Freeform: Shape 1043">
            <a:extLst>
              <a:ext uri="{FF2B5EF4-FFF2-40B4-BE49-F238E27FC236}">
                <a16:creationId xmlns:a16="http://schemas.microsoft.com/office/drawing/2014/main" id="{B9EE1597-604A-405C-9095-5AA30784B2B2}"/>
              </a:ext>
            </a:extLst>
          </p:cNvPr>
          <p:cNvSpPr/>
          <p:nvPr/>
        </p:nvSpPr>
        <p:spPr>
          <a:xfrm>
            <a:off x="6666700" y="891540"/>
            <a:ext cx="1231221" cy="1661160"/>
          </a:xfrm>
          <a:custGeom>
            <a:avLst/>
            <a:gdLst>
              <a:gd name="connsiteX0" fmla="*/ 991400 w 1231221"/>
              <a:gd name="connsiteY0" fmla="*/ 1661160 h 1661160"/>
              <a:gd name="connsiteX1" fmla="*/ 1181900 w 1231221"/>
              <a:gd name="connsiteY1" fmla="*/ 1455420 h 1661160"/>
              <a:gd name="connsiteX2" fmla="*/ 191300 w 1231221"/>
              <a:gd name="connsiteY2" fmla="*/ 777240 h 1661160"/>
              <a:gd name="connsiteX3" fmla="*/ 800 w 1231221"/>
              <a:gd name="connsiteY3" fmla="*/ 0 h 1661160"/>
            </a:gdLst>
            <a:ahLst/>
            <a:cxnLst>
              <a:cxn ang="0">
                <a:pos x="connsiteX0" y="connsiteY0"/>
              </a:cxn>
              <a:cxn ang="0">
                <a:pos x="connsiteX1" y="connsiteY1"/>
              </a:cxn>
              <a:cxn ang="0">
                <a:pos x="connsiteX2" y="connsiteY2"/>
              </a:cxn>
              <a:cxn ang="0">
                <a:pos x="connsiteX3" y="connsiteY3"/>
              </a:cxn>
            </a:cxnLst>
            <a:rect l="l" t="t" r="r" b="b"/>
            <a:pathLst>
              <a:path w="1231221" h="1661160">
                <a:moveTo>
                  <a:pt x="991400" y="1661160"/>
                </a:moveTo>
                <a:cubicBezTo>
                  <a:pt x="1153325" y="1631950"/>
                  <a:pt x="1315250" y="1602740"/>
                  <a:pt x="1181900" y="1455420"/>
                </a:cubicBezTo>
                <a:cubicBezTo>
                  <a:pt x="1048550" y="1308100"/>
                  <a:pt x="388150" y="1019810"/>
                  <a:pt x="191300" y="777240"/>
                </a:cubicBezTo>
                <a:cubicBezTo>
                  <a:pt x="-5550" y="534670"/>
                  <a:pt x="-2375" y="267335"/>
                  <a:pt x="800" y="0"/>
                </a:cubicBezTo>
              </a:path>
            </a:pathLst>
          </a:cu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303242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p:bldP spid="26" grpId="0" animBg="1"/>
      <p:bldP spid="28" grpId="0" animBg="1"/>
      <p:bldP spid="29" grpId="0" animBg="1"/>
      <p:bldP spid="1032" grpId="0" animBg="1"/>
      <p:bldP spid="1033" grpId="0"/>
      <p:bldP spid="104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440724" y="1104258"/>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Build &amp; Deploy Process</a:t>
            </a:r>
          </a:p>
        </p:txBody>
      </p:sp>
      <p:sp>
        <p:nvSpPr>
          <p:cNvPr id="7" name="Freeform: Shape 6">
            <a:extLst>
              <a:ext uri="{FF2B5EF4-FFF2-40B4-BE49-F238E27FC236}">
                <a16:creationId xmlns:a16="http://schemas.microsoft.com/office/drawing/2014/main" id="{D7416032-AB09-4C39-B2DC-1C0FA37A6313}"/>
              </a:ext>
            </a:extLst>
          </p:cNvPr>
          <p:cNvSpPr/>
          <p:nvPr/>
        </p:nvSpPr>
        <p:spPr>
          <a:xfrm>
            <a:off x="58078" y="101322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786226" y="101322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9853" y="154266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5628" y="163946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5467" y="222392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1" y="1184465"/>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7390" y="210147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159275" y="180599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598079" y="325532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979" y="400903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40A84391-D6D4-4FB8-864A-EDF5CC66B009}"/>
              </a:ext>
            </a:extLst>
          </p:cNvPr>
          <p:cNvSpPr/>
          <p:nvPr/>
        </p:nvSpPr>
        <p:spPr>
          <a:xfrm>
            <a:off x="3987533" y="1906019"/>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C9D0FB5-41FF-44E5-97D6-60ADA8D110DB}"/>
              </a:ext>
            </a:extLst>
          </p:cNvPr>
          <p:cNvSpPr/>
          <p:nvPr/>
        </p:nvSpPr>
        <p:spPr>
          <a:xfrm>
            <a:off x="3961353" y="3145846"/>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23" name="Rectangle: Rounded Corners 22">
            <a:extLst>
              <a:ext uri="{FF2B5EF4-FFF2-40B4-BE49-F238E27FC236}">
                <a16:creationId xmlns:a16="http://schemas.microsoft.com/office/drawing/2014/main" id="{8F620F8E-A000-40B1-A1EC-6B4F3FEC5EEB}"/>
              </a:ext>
            </a:extLst>
          </p:cNvPr>
          <p:cNvSpPr/>
          <p:nvPr/>
        </p:nvSpPr>
        <p:spPr>
          <a:xfrm>
            <a:off x="5212062" y="2318068"/>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2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2840EFD-37E8-40B7-B3FF-2C1A904DC3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9961" y="2980337"/>
            <a:ext cx="558747" cy="469348"/>
          </a:xfrm>
          <a:prstGeom prst="rect">
            <a:avLst/>
          </a:prstGeom>
        </p:spPr>
        <p:style>
          <a:lnRef idx="0">
            <a:schemeClr val="accent2"/>
          </a:lnRef>
          <a:fillRef idx="3">
            <a:schemeClr val="accent2"/>
          </a:fillRef>
          <a:effectRef idx="3">
            <a:schemeClr val="accent2"/>
          </a:effectRef>
          <a:fontRef idx="minor">
            <a:schemeClr val="lt1"/>
          </a:fontRef>
        </p:style>
      </p:pic>
      <p:sp>
        <p:nvSpPr>
          <p:cNvPr id="3" name="Cube 2">
            <a:extLst>
              <a:ext uri="{FF2B5EF4-FFF2-40B4-BE49-F238E27FC236}">
                <a16:creationId xmlns:a16="http://schemas.microsoft.com/office/drawing/2014/main" id="{314F8A3C-39CF-410F-8C57-89AD38932193}"/>
              </a:ext>
            </a:extLst>
          </p:cNvPr>
          <p:cNvSpPr/>
          <p:nvPr/>
        </p:nvSpPr>
        <p:spPr>
          <a:xfrm>
            <a:off x="5604531" y="120259"/>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25" name="TextBox 24">
            <a:extLst>
              <a:ext uri="{FF2B5EF4-FFF2-40B4-BE49-F238E27FC236}">
                <a16:creationId xmlns:a16="http://schemas.microsoft.com/office/drawing/2014/main" id="{0BA027C1-7D8E-45AE-A1BC-16B0BA9EBE17}"/>
              </a:ext>
            </a:extLst>
          </p:cNvPr>
          <p:cNvSpPr txBox="1"/>
          <p:nvPr/>
        </p:nvSpPr>
        <p:spPr>
          <a:xfrm>
            <a:off x="6706948" y="1846288"/>
            <a:ext cx="362279" cy="200055"/>
          </a:xfrm>
          <a:prstGeom prst="rect">
            <a:avLst/>
          </a:prstGeom>
          <a:noFill/>
        </p:spPr>
        <p:txBody>
          <a:bodyPr wrap="none" lIns="0" tIns="0" rIns="0" bIns="0" rtlCol="0">
            <a:spAutoFit/>
          </a:bodyPr>
          <a:lstStyle/>
          <a:p>
            <a:r>
              <a:rPr lang="en-US" sz="1300" dirty="0"/>
              <a:t>push</a:t>
            </a:r>
          </a:p>
        </p:txBody>
      </p:sp>
      <p:sp>
        <p:nvSpPr>
          <p:cNvPr id="26" name="Rectangle 25">
            <a:extLst>
              <a:ext uri="{FF2B5EF4-FFF2-40B4-BE49-F238E27FC236}">
                <a16:creationId xmlns:a16="http://schemas.microsoft.com/office/drawing/2014/main" id="{E4C84F2F-3873-43AF-AA4A-63FAB8842520}"/>
              </a:ext>
            </a:extLst>
          </p:cNvPr>
          <p:cNvSpPr/>
          <p:nvPr/>
        </p:nvSpPr>
        <p:spPr>
          <a:xfrm>
            <a:off x="6083039" y="3844271"/>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Operating System</a:t>
            </a:r>
          </a:p>
        </p:txBody>
      </p:sp>
      <p:sp>
        <p:nvSpPr>
          <p:cNvPr id="28" name="Rectangle 27">
            <a:extLst>
              <a:ext uri="{FF2B5EF4-FFF2-40B4-BE49-F238E27FC236}">
                <a16:creationId xmlns:a16="http://schemas.microsoft.com/office/drawing/2014/main" id="{D4658FD4-6F91-48F9-9F42-26303C1358E4}"/>
              </a:ext>
            </a:extLst>
          </p:cNvPr>
          <p:cNvSpPr/>
          <p:nvPr/>
        </p:nvSpPr>
        <p:spPr>
          <a:xfrm>
            <a:off x="7313757"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Language Runtime</a:t>
            </a:r>
          </a:p>
        </p:txBody>
      </p:sp>
      <p:sp>
        <p:nvSpPr>
          <p:cNvPr id="29" name="Rectangle 28">
            <a:extLst>
              <a:ext uri="{FF2B5EF4-FFF2-40B4-BE49-F238E27FC236}">
                <a16:creationId xmlns:a16="http://schemas.microsoft.com/office/drawing/2014/main" id="{C63BA884-5A05-4875-8C32-235749959A5E}"/>
              </a:ext>
            </a:extLst>
          </p:cNvPr>
          <p:cNvSpPr/>
          <p:nvPr/>
        </p:nvSpPr>
        <p:spPr>
          <a:xfrm>
            <a:off x="4852320"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FDK</a:t>
            </a:r>
          </a:p>
        </p:txBody>
      </p:sp>
      <p:cxnSp>
        <p:nvCxnSpPr>
          <p:cNvPr id="30" name="Straight Arrow Connector 29">
            <a:extLst>
              <a:ext uri="{FF2B5EF4-FFF2-40B4-BE49-F238E27FC236}">
                <a16:creationId xmlns:a16="http://schemas.microsoft.com/office/drawing/2014/main" id="{ED35742C-9A14-452B-B2E7-DD5756E510BD}"/>
              </a:ext>
            </a:extLst>
          </p:cNvPr>
          <p:cNvCxnSpPr>
            <a:stCxn id="29" idx="0"/>
          </p:cNvCxnSpPr>
          <p:nvPr/>
        </p:nvCxnSpPr>
        <p:spPr>
          <a:xfrm flipV="1">
            <a:off x="5409023" y="3587209"/>
            <a:ext cx="328837" cy="25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C25E7CB3-02B3-49C5-8D1B-2D00E2271164}"/>
              </a:ext>
            </a:extLst>
          </p:cNvPr>
          <p:cNvCxnSpPr>
            <a:cxnSpLocks/>
          </p:cNvCxnSpPr>
          <p:nvPr/>
        </p:nvCxnSpPr>
        <p:spPr>
          <a:xfrm flipV="1">
            <a:off x="6744492" y="3587209"/>
            <a:ext cx="0" cy="30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CCF00CB9-DAB7-4C18-A5D8-8204F8215C5B}"/>
              </a:ext>
            </a:extLst>
          </p:cNvPr>
          <p:cNvCxnSpPr/>
          <p:nvPr/>
        </p:nvCxnSpPr>
        <p:spPr>
          <a:xfrm flipV="1">
            <a:off x="7429500" y="3587209"/>
            <a:ext cx="0" cy="25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A5B1EC4E-55A2-4B9D-9533-109C7FDB0B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5515" y="2452570"/>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s14-eu5.startpage.com/wikioimage/8680f1ca8785b0ed1fad43817ffb22d2.png">
            <a:extLst>
              <a:ext uri="{FF2B5EF4-FFF2-40B4-BE49-F238E27FC236}">
                <a16:creationId xmlns:a16="http://schemas.microsoft.com/office/drawing/2014/main" id="{CA0124D8-5338-470C-93D3-226E647F3A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5810" y="2805892"/>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lpine Linux Logo Png, Transparent Png - kindpng">
            <a:extLst>
              <a:ext uri="{FF2B5EF4-FFF2-40B4-BE49-F238E27FC236}">
                <a16:creationId xmlns:a16="http://schemas.microsoft.com/office/drawing/2014/main" id="{D9B59D72-6D68-45E4-86C4-7F420548C8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1426" y="3215727"/>
            <a:ext cx="895350" cy="259235"/>
          </a:xfrm>
          <a:prstGeom prst="rect">
            <a:avLst/>
          </a:prstGeom>
          <a:noFill/>
          <a:extLst>
            <a:ext uri="{909E8E84-426E-40DD-AFC4-6F175D3DCCD1}">
              <a14:hiddenFill xmlns:a14="http://schemas.microsoft.com/office/drawing/2010/main">
                <a:solidFill>
                  <a:srgbClr val="FFFFFF"/>
                </a:solidFill>
              </a14:hiddenFill>
            </a:ext>
          </a:extLst>
        </p:spPr>
      </p:pic>
      <p:sp>
        <p:nvSpPr>
          <p:cNvPr id="1036" name="Rectangle 1035">
            <a:extLst>
              <a:ext uri="{FF2B5EF4-FFF2-40B4-BE49-F238E27FC236}">
                <a16:creationId xmlns:a16="http://schemas.microsoft.com/office/drawing/2014/main" id="{75E3AB5D-89B5-4505-A535-1E7042F650E2}"/>
              </a:ext>
            </a:extLst>
          </p:cNvPr>
          <p:cNvSpPr/>
          <p:nvPr/>
        </p:nvSpPr>
        <p:spPr>
          <a:xfrm>
            <a:off x="8618504" y="1639468"/>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7895818" y="2632845"/>
            <a:ext cx="1838645" cy="200055"/>
          </a:xfrm>
          <a:prstGeom prst="rect">
            <a:avLst/>
          </a:prstGeom>
          <a:noFill/>
        </p:spPr>
        <p:txBody>
          <a:bodyPr wrap="none" lIns="0" tIns="0" rIns="0" bIns="0" rtlCol="0">
            <a:spAutoFit/>
          </a:bodyPr>
          <a:lstStyle/>
          <a:p>
            <a:r>
              <a:rPr lang="en-US" sz="1300" dirty="0"/>
              <a:t>Oracle Functions on OCI</a:t>
            </a:r>
          </a:p>
        </p:txBody>
      </p:sp>
      <p:sp>
        <p:nvSpPr>
          <p:cNvPr id="1039" name="Arrow: Right 1038">
            <a:extLst>
              <a:ext uri="{FF2B5EF4-FFF2-40B4-BE49-F238E27FC236}">
                <a16:creationId xmlns:a16="http://schemas.microsoft.com/office/drawing/2014/main" id="{D9F3E130-F2FC-4F4C-A4F7-D00E3951B00B}"/>
              </a:ext>
            </a:extLst>
          </p:cNvPr>
          <p:cNvSpPr/>
          <p:nvPr/>
        </p:nvSpPr>
        <p:spPr>
          <a:xfrm>
            <a:off x="7579291" y="2718464"/>
            <a:ext cx="1135822" cy="48768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cxnSp>
        <p:nvCxnSpPr>
          <p:cNvPr id="1041" name="Straight Arrow Connector 1040">
            <a:extLst>
              <a:ext uri="{FF2B5EF4-FFF2-40B4-BE49-F238E27FC236}">
                <a16:creationId xmlns:a16="http://schemas.microsoft.com/office/drawing/2014/main" id="{17CB50E5-C5FF-470B-BDCC-9974F9BF286E}"/>
              </a:ext>
            </a:extLst>
          </p:cNvPr>
          <p:cNvCxnSpPr>
            <a:cxnSpLocks/>
            <a:endCxn id="3" idx="4"/>
          </p:cNvCxnSpPr>
          <p:nvPr/>
        </p:nvCxnSpPr>
        <p:spPr>
          <a:xfrm flipH="1" flipV="1">
            <a:off x="6850776" y="735258"/>
            <a:ext cx="1464114" cy="2128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6326956" y="623123"/>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044" name="Freeform: Shape 1043">
            <a:extLst>
              <a:ext uri="{FF2B5EF4-FFF2-40B4-BE49-F238E27FC236}">
                <a16:creationId xmlns:a16="http://schemas.microsoft.com/office/drawing/2014/main" id="{B9EE1597-604A-405C-9095-5AA30784B2B2}"/>
              </a:ext>
            </a:extLst>
          </p:cNvPr>
          <p:cNvSpPr/>
          <p:nvPr/>
        </p:nvSpPr>
        <p:spPr>
          <a:xfrm>
            <a:off x="6666700" y="891540"/>
            <a:ext cx="1231221" cy="1661160"/>
          </a:xfrm>
          <a:custGeom>
            <a:avLst/>
            <a:gdLst>
              <a:gd name="connsiteX0" fmla="*/ 991400 w 1231221"/>
              <a:gd name="connsiteY0" fmla="*/ 1661160 h 1661160"/>
              <a:gd name="connsiteX1" fmla="*/ 1181900 w 1231221"/>
              <a:gd name="connsiteY1" fmla="*/ 1455420 h 1661160"/>
              <a:gd name="connsiteX2" fmla="*/ 191300 w 1231221"/>
              <a:gd name="connsiteY2" fmla="*/ 777240 h 1661160"/>
              <a:gd name="connsiteX3" fmla="*/ 800 w 1231221"/>
              <a:gd name="connsiteY3" fmla="*/ 0 h 1661160"/>
            </a:gdLst>
            <a:ahLst/>
            <a:cxnLst>
              <a:cxn ang="0">
                <a:pos x="connsiteX0" y="connsiteY0"/>
              </a:cxn>
              <a:cxn ang="0">
                <a:pos x="connsiteX1" y="connsiteY1"/>
              </a:cxn>
              <a:cxn ang="0">
                <a:pos x="connsiteX2" y="connsiteY2"/>
              </a:cxn>
              <a:cxn ang="0">
                <a:pos x="connsiteX3" y="connsiteY3"/>
              </a:cxn>
            </a:cxnLst>
            <a:rect l="l" t="t" r="r" b="b"/>
            <a:pathLst>
              <a:path w="1231221" h="1661160">
                <a:moveTo>
                  <a:pt x="991400" y="1661160"/>
                </a:moveTo>
                <a:cubicBezTo>
                  <a:pt x="1153325" y="1631950"/>
                  <a:pt x="1315250" y="1602740"/>
                  <a:pt x="1181900" y="1455420"/>
                </a:cubicBezTo>
                <a:cubicBezTo>
                  <a:pt x="1048550" y="1308100"/>
                  <a:pt x="388150" y="1019810"/>
                  <a:pt x="191300" y="777240"/>
                </a:cubicBezTo>
                <a:cubicBezTo>
                  <a:pt x="-5550" y="534670"/>
                  <a:pt x="-2375" y="267335"/>
                  <a:pt x="800" y="0"/>
                </a:cubicBezTo>
              </a:path>
            </a:pathLst>
          </a:cu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Speech Bubble: Rectangle 50">
            <a:extLst>
              <a:ext uri="{FF2B5EF4-FFF2-40B4-BE49-F238E27FC236}">
                <a16:creationId xmlns:a16="http://schemas.microsoft.com/office/drawing/2014/main" id="{90597106-3BED-46D5-8C2F-78B8C59C72E6}"/>
              </a:ext>
            </a:extLst>
          </p:cNvPr>
          <p:cNvSpPr/>
          <p:nvPr/>
        </p:nvSpPr>
        <p:spPr>
          <a:xfrm>
            <a:off x="7407578" y="391981"/>
            <a:ext cx="1651525" cy="1204827"/>
          </a:xfrm>
          <a:prstGeom prst="wedgeRectCallout">
            <a:avLst>
              <a:gd name="adj1" fmla="val 9381"/>
              <a:gd name="adj2" fmla="val 16039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TextBox 51">
            <a:extLst>
              <a:ext uri="{FF2B5EF4-FFF2-40B4-BE49-F238E27FC236}">
                <a16:creationId xmlns:a16="http://schemas.microsoft.com/office/drawing/2014/main" id="{694720A8-A3DD-4714-B085-5289F49BFB46}"/>
              </a:ext>
            </a:extLst>
          </p:cNvPr>
          <p:cNvSpPr txBox="1"/>
          <p:nvPr/>
        </p:nvSpPr>
        <p:spPr>
          <a:xfrm>
            <a:off x="7470363" y="402383"/>
            <a:ext cx="1588740" cy="1077218"/>
          </a:xfrm>
          <a:prstGeom prst="rect">
            <a:avLst/>
          </a:prstGeom>
          <a:noFill/>
        </p:spPr>
        <p:txBody>
          <a:bodyPr wrap="square" lIns="0" tIns="0" rIns="0" bIns="0" rtlCol="0">
            <a:spAutoFit/>
          </a:bodyPr>
          <a:lstStyle/>
          <a:p>
            <a:r>
              <a:rPr lang="en-US" sz="1000" dirty="0"/>
              <a:t>Deploy Function Application</a:t>
            </a:r>
          </a:p>
          <a:p>
            <a:r>
              <a:rPr lang="en-US" sz="1000" dirty="0"/>
              <a:t>Associated with Network &amp; Compartment</a:t>
            </a:r>
            <a:br>
              <a:rPr lang="en-US" sz="1000" dirty="0"/>
            </a:br>
            <a:endParaRPr lang="en-US" sz="1000" dirty="0"/>
          </a:p>
          <a:p>
            <a:r>
              <a:rPr lang="en-US" sz="1000" dirty="0"/>
              <a:t>Specify max time to run and memory shape (128, 256, 512, 1024 MB) for function </a:t>
            </a:r>
            <a:endParaRPr lang="en-US" sz="1050" dirty="0"/>
          </a:p>
        </p:txBody>
      </p:sp>
    </p:spTree>
    <p:extLst>
      <p:ext uri="{BB962C8B-B14F-4D97-AF65-F5344CB8AC3E}">
        <p14:creationId xmlns:p14="http://schemas.microsoft.com/office/powerpoint/2010/main" val="330091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7"/>
                                        </p:tgtEl>
                                        <p:attrNameLst>
                                          <p:attrName>style.visibility</p:attrName>
                                        </p:attrNameLst>
                                      </p:cBhvr>
                                      <p:to>
                                        <p:strVal val="visible"/>
                                      </p:to>
                                    </p:set>
                                    <p:animEffect transition="in" filter="fade">
                                      <p:cBhvr>
                                        <p:cTn id="7" dur="500"/>
                                        <p:tgtEl>
                                          <p:spTgt spid="10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38"/>
                                        </p:tgtEl>
                                        <p:attrNameLst>
                                          <p:attrName>style.visibility</p:attrName>
                                        </p:attrNameLst>
                                      </p:cBhvr>
                                      <p:to>
                                        <p:strVal val="visible"/>
                                      </p:to>
                                    </p:set>
                                    <p:animEffect transition="in" filter="fade">
                                      <p:cBhvr>
                                        <p:cTn id="10" dur="500"/>
                                        <p:tgtEl>
                                          <p:spTgt spid="10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36"/>
                                        </p:tgtEl>
                                        <p:attrNameLst>
                                          <p:attrName>style.visibility</p:attrName>
                                        </p:attrNameLst>
                                      </p:cBhvr>
                                      <p:to>
                                        <p:strVal val="visible"/>
                                      </p:to>
                                    </p:set>
                                    <p:animEffect transition="in" filter="fade">
                                      <p:cBhvr>
                                        <p:cTn id="13" dur="500"/>
                                        <p:tgtEl>
                                          <p:spTgt spid="10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39"/>
                                        </p:tgtEl>
                                        <p:attrNameLst>
                                          <p:attrName>style.visibility</p:attrName>
                                        </p:attrNameLst>
                                      </p:cBhvr>
                                      <p:to>
                                        <p:strVal val="visible"/>
                                      </p:to>
                                    </p:set>
                                    <p:animEffect transition="in" filter="fade">
                                      <p:cBhvr>
                                        <p:cTn id="18" dur="500"/>
                                        <p:tgtEl>
                                          <p:spTgt spid="1039"/>
                                        </p:tgtEl>
                                      </p:cBhvr>
                                    </p:animEffect>
                                  </p:childTnLst>
                                </p:cTn>
                              </p:par>
                              <p:par>
                                <p:cTn id="19" presetID="10" presetClass="entr" presetSubtype="0" fill="hold" nodeType="withEffect">
                                  <p:stCondLst>
                                    <p:cond delay="0"/>
                                  </p:stCondLst>
                                  <p:childTnLst>
                                    <p:set>
                                      <p:cBhvr>
                                        <p:cTn id="20" dur="1" fill="hold">
                                          <p:stCondLst>
                                            <p:cond delay="0"/>
                                          </p:stCondLst>
                                        </p:cTn>
                                        <p:tgtEl>
                                          <p:spTgt spid="1041"/>
                                        </p:tgtEl>
                                        <p:attrNameLst>
                                          <p:attrName>style.visibility</p:attrName>
                                        </p:attrNameLst>
                                      </p:cBhvr>
                                      <p:to>
                                        <p:strVal val="visible"/>
                                      </p:to>
                                    </p:set>
                                    <p:animEffect transition="in" filter="fade">
                                      <p:cBhvr>
                                        <p:cTn id="21" dur="500"/>
                                        <p:tgtEl>
                                          <p:spTgt spid="10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 grpId="0" animBg="1"/>
      <p:bldP spid="1036" grpId="0" animBg="1"/>
      <p:bldP spid="1038" grpId="0"/>
      <p:bldP spid="1039" grpId="0" animBg="1"/>
      <p:bldP spid="51" grpId="0" animBg="1"/>
      <p:bldP spid="5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229139"/>
            <a:ext cx="2449448" cy="1269141"/>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FEB5BBD1-557B-4CBE-8849-E464B4372A8B}"/>
              </a:ext>
            </a:extLst>
          </p:cNvPr>
          <p:cNvSpPr/>
          <p:nvPr/>
        </p:nvSpPr>
        <p:spPr>
          <a:xfrm>
            <a:off x="3810000" y="3573780"/>
            <a:ext cx="28575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3622910" y="4013987"/>
            <a:ext cx="32400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427500" y="4468799"/>
            <a:ext cx="361338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20" name="Freeform: Shape 19">
            <a:extLst>
              <a:ext uri="{FF2B5EF4-FFF2-40B4-BE49-F238E27FC236}">
                <a16:creationId xmlns:a16="http://schemas.microsoft.com/office/drawing/2014/main" id="{97F376BC-8216-4D5D-9C31-4619386C639A}"/>
              </a:ext>
            </a:extLst>
          </p:cNvPr>
          <p:cNvSpPr/>
          <p:nvPr/>
        </p:nvSpPr>
        <p:spPr>
          <a:xfrm>
            <a:off x="1558672" y="2730565"/>
            <a:ext cx="2449448" cy="523175"/>
          </a:xfrm>
          <a:custGeom>
            <a:avLst/>
            <a:gdLst>
              <a:gd name="connsiteX0" fmla="*/ 0 w 2308860"/>
              <a:gd name="connsiteY0" fmla="*/ 523175 h 523175"/>
              <a:gd name="connsiteX1" fmla="*/ 975360 w 2308860"/>
              <a:gd name="connsiteY1" fmla="*/ 50735 h 523175"/>
              <a:gd name="connsiteX2" fmla="*/ 2308860 w 2308860"/>
              <a:gd name="connsiteY2" fmla="*/ 35495 h 523175"/>
            </a:gdLst>
            <a:ahLst/>
            <a:cxnLst>
              <a:cxn ang="0">
                <a:pos x="connsiteX0" y="connsiteY0"/>
              </a:cxn>
              <a:cxn ang="0">
                <a:pos x="connsiteX1" y="connsiteY1"/>
              </a:cxn>
              <a:cxn ang="0">
                <a:pos x="connsiteX2" y="connsiteY2"/>
              </a:cxn>
            </a:cxnLst>
            <a:rect l="l" t="t" r="r" b="b"/>
            <a:pathLst>
              <a:path w="2308860" h="523175">
                <a:moveTo>
                  <a:pt x="0" y="523175"/>
                </a:moveTo>
                <a:cubicBezTo>
                  <a:pt x="295275" y="327595"/>
                  <a:pt x="590550" y="132015"/>
                  <a:pt x="975360" y="50735"/>
                </a:cubicBezTo>
                <a:cubicBezTo>
                  <a:pt x="1360170" y="-30545"/>
                  <a:pt x="1834515" y="2475"/>
                  <a:pt x="2308860" y="35495"/>
                </a:cubicBezTo>
              </a:path>
            </a:pathLst>
          </a:cu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Speech Bubble: Rectangle 62">
            <a:extLst>
              <a:ext uri="{FF2B5EF4-FFF2-40B4-BE49-F238E27FC236}">
                <a16:creationId xmlns:a16="http://schemas.microsoft.com/office/drawing/2014/main" id="{4CD8D5AF-B314-46B7-B850-87AB08AD2CF1}"/>
              </a:ext>
            </a:extLst>
          </p:cNvPr>
          <p:cNvSpPr/>
          <p:nvPr/>
        </p:nvSpPr>
        <p:spPr>
          <a:xfrm>
            <a:off x="5915676" y="652453"/>
            <a:ext cx="2733023" cy="1143774"/>
          </a:xfrm>
          <a:prstGeom prst="wedgeRectCallout">
            <a:avLst>
              <a:gd name="adj1" fmla="val -40177"/>
              <a:gd name="adj2" fmla="val 92097"/>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64" name="TextBox 63">
            <a:extLst>
              <a:ext uri="{FF2B5EF4-FFF2-40B4-BE49-F238E27FC236}">
                <a16:creationId xmlns:a16="http://schemas.microsoft.com/office/drawing/2014/main" id="{DC9743D9-7658-4674-B869-5D9B90AB471B}"/>
              </a:ext>
            </a:extLst>
          </p:cNvPr>
          <p:cNvSpPr txBox="1"/>
          <p:nvPr/>
        </p:nvSpPr>
        <p:spPr>
          <a:xfrm>
            <a:off x="5974080" y="662854"/>
            <a:ext cx="2674619" cy="1077218"/>
          </a:xfrm>
          <a:prstGeom prst="rect">
            <a:avLst/>
          </a:prstGeom>
          <a:noFill/>
        </p:spPr>
        <p:txBody>
          <a:bodyPr wrap="square" lIns="0" tIns="0" rIns="0" bIns="0" rtlCol="0">
            <a:spAutoFit/>
          </a:bodyPr>
          <a:lstStyle/>
          <a:p>
            <a:r>
              <a:rPr lang="en-US" sz="1000" dirty="0"/>
              <a:t>128 | 256 | 512 | 1024 MB Memory, </a:t>
            </a:r>
            <a:br>
              <a:rPr lang="en-US" sz="1000" dirty="0"/>
            </a:br>
            <a:r>
              <a:rPr lang="en-US" sz="1000" dirty="0"/>
              <a:t>32 | 64 | 128 | 256 MB File System</a:t>
            </a:r>
          </a:p>
          <a:p>
            <a:br>
              <a:rPr lang="en-US" sz="1000" dirty="0"/>
            </a:br>
            <a:r>
              <a:rPr lang="en-US" sz="1000" dirty="0"/>
              <a:t>File system can be read, /</a:t>
            </a:r>
            <a:r>
              <a:rPr lang="en-US" sz="1000" dirty="0" err="1"/>
              <a:t>tmp</a:t>
            </a:r>
            <a:r>
              <a:rPr lang="en-US" sz="1000" dirty="0"/>
              <a:t> can be written to</a:t>
            </a:r>
          </a:p>
          <a:p>
            <a:endParaRPr lang="en-US" sz="1000" dirty="0"/>
          </a:p>
          <a:p>
            <a:r>
              <a:rPr lang="en-US" sz="1000" dirty="0"/>
              <a:t>Configuration Parameters available as Environment Variables</a:t>
            </a:r>
            <a:endParaRPr lang="en-US" sz="1050" dirty="0"/>
          </a:p>
        </p:txBody>
      </p:sp>
      <p:sp>
        <p:nvSpPr>
          <p:cNvPr id="65" name="Speech Bubble: Rectangle 64">
            <a:extLst>
              <a:ext uri="{FF2B5EF4-FFF2-40B4-BE49-F238E27FC236}">
                <a16:creationId xmlns:a16="http://schemas.microsoft.com/office/drawing/2014/main" id="{3DA1A22E-5D6E-47E6-9D09-947601B0BE70}"/>
              </a:ext>
            </a:extLst>
          </p:cNvPr>
          <p:cNvSpPr/>
          <p:nvPr/>
        </p:nvSpPr>
        <p:spPr>
          <a:xfrm>
            <a:off x="1684772" y="3741316"/>
            <a:ext cx="1098624" cy="902556"/>
          </a:xfrm>
          <a:prstGeom prst="wedgeRectCallout">
            <a:avLst>
              <a:gd name="adj1" fmla="val -64930"/>
              <a:gd name="adj2" fmla="val -10125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a:t>Memory Shape, Max Time to Run, Configuration Parameters</a:t>
            </a:r>
          </a:p>
        </p:txBody>
      </p:sp>
      <p:sp>
        <p:nvSpPr>
          <p:cNvPr id="21" name="Rectangle 20">
            <a:extLst>
              <a:ext uri="{FF2B5EF4-FFF2-40B4-BE49-F238E27FC236}">
                <a16:creationId xmlns:a16="http://schemas.microsoft.com/office/drawing/2014/main" id="{9942D018-8F2A-410E-AFEF-63B6B00F6921}"/>
              </a:ext>
            </a:extLst>
          </p:cNvPr>
          <p:cNvSpPr/>
          <p:nvPr/>
        </p:nvSpPr>
        <p:spPr>
          <a:xfrm rot="2671763">
            <a:off x="6267924" y="3511702"/>
            <a:ext cx="3564029" cy="707886"/>
          </a:xfrm>
          <a:prstGeom prst="rect">
            <a:avLst/>
          </a:prstGeom>
          <a:noFill/>
        </p:spPr>
        <p:txBody>
          <a:bodyPr wrap="squar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Serverless</a:t>
            </a:r>
          </a:p>
        </p:txBody>
      </p:sp>
      <p:cxnSp>
        <p:nvCxnSpPr>
          <p:cNvPr id="31" name="Straight Connector 30">
            <a:extLst>
              <a:ext uri="{FF2B5EF4-FFF2-40B4-BE49-F238E27FC236}">
                <a16:creationId xmlns:a16="http://schemas.microsoft.com/office/drawing/2014/main" id="{82F5DDDD-4580-4932-AFC0-AF1C729A0973}"/>
              </a:ext>
            </a:extLst>
          </p:cNvPr>
          <p:cNvCxnSpPr/>
          <p:nvPr/>
        </p:nvCxnSpPr>
        <p:spPr>
          <a:xfrm flipH="1">
            <a:off x="7889514" y="2992152"/>
            <a:ext cx="246849" cy="167476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60DE8BE-976E-4F20-A6BD-DFE8519B0C75}"/>
              </a:ext>
            </a:extLst>
          </p:cNvPr>
          <p:cNvCxnSpPr>
            <a:cxnSpLocks/>
          </p:cNvCxnSpPr>
          <p:nvPr/>
        </p:nvCxnSpPr>
        <p:spPr>
          <a:xfrm>
            <a:off x="7155082" y="3741316"/>
            <a:ext cx="1763919" cy="49269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Freeform: Shape 33">
            <a:extLst>
              <a:ext uri="{FF2B5EF4-FFF2-40B4-BE49-F238E27FC236}">
                <a16:creationId xmlns:a16="http://schemas.microsoft.com/office/drawing/2014/main" id="{C2C6EFDC-95C4-4A10-AF0A-69316312758A}"/>
              </a:ext>
            </a:extLst>
          </p:cNvPr>
          <p:cNvSpPr/>
          <p:nvPr/>
        </p:nvSpPr>
        <p:spPr>
          <a:xfrm>
            <a:off x="3253740" y="1548288"/>
            <a:ext cx="1165860" cy="707232"/>
          </a:xfrm>
          <a:custGeom>
            <a:avLst/>
            <a:gdLst>
              <a:gd name="connsiteX0" fmla="*/ 0 w 1165860"/>
              <a:gd name="connsiteY0" fmla="*/ 36672 h 707232"/>
              <a:gd name="connsiteX1" fmla="*/ 662940 w 1165860"/>
              <a:gd name="connsiteY1" fmla="*/ 74772 h 707232"/>
              <a:gd name="connsiteX2" fmla="*/ 1165860 w 1165860"/>
              <a:gd name="connsiteY2" fmla="*/ 707232 h 707232"/>
            </a:gdLst>
            <a:ahLst/>
            <a:cxnLst>
              <a:cxn ang="0">
                <a:pos x="connsiteX0" y="connsiteY0"/>
              </a:cxn>
              <a:cxn ang="0">
                <a:pos x="connsiteX1" y="connsiteY1"/>
              </a:cxn>
              <a:cxn ang="0">
                <a:pos x="connsiteX2" y="connsiteY2"/>
              </a:cxn>
            </a:cxnLst>
            <a:rect l="l" t="t" r="r" b="b"/>
            <a:pathLst>
              <a:path w="1165860" h="707232">
                <a:moveTo>
                  <a:pt x="0" y="36672"/>
                </a:moveTo>
                <a:cubicBezTo>
                  <a:pt x="234315" y="-158"/>
                  <a:pt x="468630" y="-36988"/>
                  <a:pt x="662940" y="74772"/>
                </a:cubicBezTo>
                <a:cubicBezTo>
                  <a:pt x="857250" y="186532"/>
                  <a:pt x="1011555" y="446882"/>
                  <a:pt x="1165860" y="707232"/>
                </a:cubicBezTo>
              </a:path>
            </a:pathLst>
          </a:cu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4322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500"/>
                                        <p:tgtEl>
                                          <p:spTgt spid="6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500"/>
                                        <p:tgtEl>
                                          <p:spTgt spid="6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P spid="55" grpId="0" animBg="1"/>
      <p:bldP spid="56" grpId="0" animBg="1"/>
      <p:bldP spid="20" grpId="0" animBg="1"/>
      <p:bldP spid="59" grpId="0" animBg="1"/>
      <p:bldP spid="63" grpId="0" animBg="1"/>
      <p:bldP spid="64" grpId="0"/>
      <p:bldP spid="21" grpId="0"/>
      <p:bldP spid="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a:t>Lucas Jellema</a:t>
            </a:r>
            <a:br>
              <a:rPr lang="nl-NL" dirty="0"/>
            </a:br>
            <a:br>
              <a:rPr lang="nl-NL" dirty="0"/>
            </a:br>
            <a:r>
              <a:rPr lang="nl-NL" dirty="0"/>
              <a:t>CTO for AMIS | Conclusion</a:t>
            </a:r>
            <a:br>
              <a:rPr lang="nl-NL" dirty="0"/>
            </a:br>
            <a:r>
              <a:rPr lang="nl-NL" dirty="0"/>
              <a:t>Cloud Solution Architect</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Oracle Groundbreakers Tour 2020 EMEA | Make your Cloud Applications Function for real</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720000" y="3309944"/>
            <a:ext cx="2021536" cy="6521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7805" y="3334232"/>
            <a:ext cx="1681822" cy="627819"/>
          </a:xfrm>
          <a:prstGeom prst="rect">
            <a:avLst/>
          </a:prstGeom>
          <a:noFill/>
          <a:extLst>
            <a:ext uri="{909E8E84-426E-40DD-AFC4-6F175D3DCCD1}">
              <a14:hiddenFill xmlns:a14="http://schemas.microsoft.com/office/drawing/2010/main">
                <a:solidFill>
                  <a:srgbClr val="FFFFFF"/>
                </a:solidFill>
              </a14:hiddenFill>
            </a:ext>
          </a:extLst>
        </p:spPr>
      </p:pic>
      <p:pic>
        <p:nvPicPr>
          <p:cNvPr id="12" name="!Lucas">
            <a:extLst>
              <a:ext uri="{FF2B5EF4-FFF2-40B4-BE49-F238E27FC236}">
                <a16:creationId xmlns:a16="http://schemas.microsoft.com/office/drawing/2014/main" id="{589EA8D0-2C6E-4F2B-A4F8-76E41AEA6D50}"/>
              </a:ext>
            </a:extLst>
          </p:cNvPr>
          <p:cNvPicPr>
            <a:picLocks noChangeAspect="1"/>
          </p:cNvPicPr>
          <p:nvPr/>
        </p:nvPicPr>
        <p:blipFill>
          <a:blip r:embed="rId6"/>
          <a:stretch>
            <a:fillRect/>
          </a:stretch>
        </p:blipFill>
        <p:spPr>
          <a:xfrm>
            <a:off x="5625064" y="916640"/>
            <a:ext cx="2116616" cy="1910570"/>
          </a:xfrm>
          <a:prstGeom prst="rect">
            <a:avLst/>
          </a:prstGeom>
          <a:ln>
            <a:noFill/>
          </a:ln>
          <a:effectLst>
            <a:outerShdw blurRad="292100" dist="139700" dir="2700000" algn="tl" rotWithShape="0">
              <a:srgbClr val="333333">
                <a:alpha val="65000"/>
              </a:srgbClr>
            </a:outerShdw>
          </a:effectLst>
        </p:spPr>
      </p:pic>
      <p:pic>
        <p:nvPicPr>
          <p:cNvPr id="14" name="Picture 2">
            <a:extLst>
              <a:ext uri="{FF2B5EF4-FFF2-40B4-BE49-F238E27FC236}">
                <a16:creationId xmlns:a16="http://schemas.microsoft.com/office/drawing/2014/main" id="{CE051E51-CBF9-4C1A-B876-63DF03994FA1}"/>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7265" y="1280501"/>
            <a:ext cx="1139824" cy="1139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253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5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750"/>
                            </p:stCondLst>
                            <p:childTnLst>
                              <p:par>
                                <p:cTn id="8" presetID="10" presetClass="exit" presetSubtype="0" fill="hold" nodeType="afterEffect">
                                  <p:stCondLst>
                                    <p:cond delay="750"/>
                                  </p:stCondLst>
                                  <p:childTnLst>
                                    <p:animEffect transition="out" filter="fade">
                                      <p:cBhvr>
                                        <p:cTn id="9" dur="750"/>
                                        <p:tgtEl>
                                          <p:spTgt spid="14"/>
                                        </p:tgtEl>
                                      </p:cBhvr>
                                    </p:animEffect>
                                    <p:set>
                                      <p:cBhvr>
                                        <p:cTn id="10" dur="1" fill="hold">
                                          <p:stCondLst>
                                            <p:cond delay="74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a:extLst>
              <a:ext uri="{FF2B5EF4-FFF2-40B4-BE49-F238E27FC236}">
                <a16:creationId xmlns:a16="http://schemas.microsoft.com/office/drawing/2014/main" id="{7884B1FE-01BF-42AA-93A9-CB97FC11FFA0}"/>
              </a:ext>
            </a:extLst>
          </p:cNvPr>
          <p:cNvSpPr/>
          <p:nvPr/>
        </p:nvSpPr>
        <p:spPr>
          <a:xfrm>
            <a:off x="3787140" y="4283691"/>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229139"/>
            <a:ext cx="2449448" cy="1269141"/>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EFA4FE39-5EF9-45AB-822C-73E857967E70}"/>
              </a:ext>
            </a:extLst>
          </p:cNvPr>
          <p:cNvGrpSpPr/>
          <p:nvPr/>
        </p:nvGrpSpPr>
        <p:grpSpPr>
          <a:xfrm>
            <a:off x="4158924" y="3567262"/>
            <a:ext cx="2165580" cy="596765"/>
            <a:chOff x="3427500" y="3573780"/>
            <a:chExt cx="3613380" cy="1291259"/>
          </a:xfrm>
        </p:grpSpPr>
        <p:sp>
          <p:nvSpPr>
            <p:cNvPr id="19" name="Rectangle 18">
              <a:extLst>
                <a:ext uri="{FF2B5EF4-FFF2-40B4-BE49-F238E27FC236}">
                  <a16:creationId xmlns:a16="http://schemas.microsoft.com/office/drawing/2014/main" id="{FEB5BBD1-557B-4CBE-8849-E464B4372A8B}"/>
                </a:ext>
              </a:extLst>
            </p:cNvPr>
            <p:cNvSpPr/>
            <p:nvPr/>
          </p:nvSpPr>
          <p:spPr>
            <a:xfrm>
              <a:off x="3810000" y="3573780"/>
              <a:ext cx="28575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3622910" y="4013987"/>
              <a:ext cx="32400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427500" y="4468799"/>
              <a:ext cx="361338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a:t>
              </a:r>
            </a:p>
          </p:txBody>
        </p:sp>
      </p:gr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Right 34">
            <a:extLst>
              <a:ext uri="{FF2B5EF4-FFF2-40B4-BE49-F238E27FC236}">
                <a16:creationId xmlns:a16="http://schemas.microsoft.com/office/drawing/2014/main" id="{CBE344BB-FF7E-42D9-B411-5D78128240B4}"/>
              </a:ext>
            </a:extLst>
          </p:cNvPr>
          <p:cNvSpPr/>
          <p:nvPr/>
        </p:nvSpPr>
        <p:spPr>
          <a:xfrm rot="10800000">
            <a:off x="1683716" y="3319323"/>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CE4E34D4-6E38-4227-9ABC-C58DA8D9A43D}"/>
              </a:ext>
            </a:extLst>
          </p:cNvPr>
          <p:cNvSpPr/>
          <p:nvPr/>
        </p:nvSpPr>
        <p:spPr>
          <a:xfrm rot="10800000">
            <a:off x="6948" y="3229108"/>
            <a:ext cx="1141086" cy="6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Speech Bubble: Rectangle 36">
            <a:extLst>
              <a:ext uri="{FF2B5EF4-FFF2-40B4-BE49-F238E27FC236}">
                <a16:creationId xmlns:a16="http://schemas.microsoft.com/office/drawing/2014/main" id="{8D333D8F-18AC-406F-B37D-47D397892591}"/>
              </a:ext>
            </a:extLst>
          </p:cNvPr>
          <p:cNvSpPr/>
          <p:nvPr/>
        </p:nvSpPr>
        <p:spPr>
          <a:xfrm>
            <a:off x="5884206" y="652452"/>
            <a:ext cx="2764493" cy="1204827"/>
          </a:xfrm>
          <a:prstGeom prst="wedgeRectCallout">
            <a:avLst>
              <a:gd name="adj1" fmla="val -34804"/>
              <a:gd name="adj2" fmla="val 102209"/>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38" name="TextBox 37">
            <a:extLst>
              <a:ext uri="{FF2B5EF4-FFF2-40B4-BE49-F238E27FC236}">
                <a16:creationId xmlns:a16="http://schemas.microsoft.com/office/drawing/2014/main" id="{CC3DBBFF-CA37-47B1-A574-470A9A4EC40F}"/>
              </a:ext>
            </a:extLst>
          </p:cNvPr>
          <p:cNvSpPr txBox="1"/>
          <p:nvPr/>
        </p:nvSpPr>
        <p:spPr>
          <a:xfrm>
            <a:off x="5915676" y="662854"/>
            <a:ext cx="2733023" cy="1231106"/>
          </a:xfrm>
          <a:prstGeom prst="rect">
            <a:avLst/>
          </a:prstGeom>
          <a:noFill/>
        </p:spPr>
        <p:txBody>
          <a:bodyPr wrap="square" lIns="0" tIns="0" rIns="0" bIns="0" rtlCol="0">
            <a:spAutoFit/>
          </a:bodyPr>
          <a:lstStyle/>
          <a:p>
            <a:r>
              <a:rPr lang="en-US" sz="1000" dirty="0"/>
              <a:t>Container is kept running for 10-15 minutes – primed (hot) for handling more requests.</a:t>
            </a:r>
          </a:p>
          <a:p>
            <a:endParaRPr lang="en-US" sz="1000" dirty="0"/>
          </a:p>
          <a:p>
            <a:r>
              <a:rPr lang="en-US" sz="1000" dirty="0"/>
              <a:t>It is removed when it has been idle for that time.</a:t>
            </a:r>
          </a:p>
          <a:p>
            <a:endParaRPr lang="en-US" sz="1000" dirty="0"/>
          </a:p>
          <a:p>
            <a:r>
              <a:rPr lang="en-US" sz="1000" dirty="0"/>
              <a:t>It retains global state and file system contents during its lifetime. Note: hold on to and reuse expensive connections </a:t>
            </a:r>
            <a:endParaRPr lang="en-US" sz="1050" dirty="0"/>
          </a:p>
        </p:txBody>
      </p:sp>
      <p:sp>
        <p:nvSpPr>
          <p:cNvPr id="39" name="Rectangle 38">
            <a:extLst>
              <a:ext uri="{FF2B5EF4-FFF2-40B4-BE49-F238E27FC236}">
                <a16:creationId xmlns:a16="http://schemas.microsoft.com/office/drawing/2014/main" id="{93DA7C4F-CF6B-466F-8024-C870C7FA95B6}"/>
              </a:ext>
            </a:extLst>
          </p:cNvPr>
          <p:cNvSpPr/>
          <p:nvPr/>
        </p:nvSpPr>
        <p:spPr>
          <a:xfrm rot="2671763">
            <a:off x="6267924" y="3511702"/>
            <a:ext cx="3564029" cy="707886"/>
          </a:xfrm>
          <a:prstGeom prst="rect">
            <a:avLst/>
          </a:prstGeom>
          <a:noFill/>
        </p:spPr>
        <p:txBody>
          <a:bodyPr wrap="squar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Stateless</a:t>
            </a:r>
          </a:p>
        </p:txBody>
      </p:sp>
      <p:cxnSp>
        <p:nvCxnSpPr>
          <p:cNvPr id="40" name="Straight Connector 39">
            <a:extLst>
              <a:ext uri="{FF2B5EF4-FFF2-40B4-BE49-F238E27FC236}">
                <a16:creationId xmlns:a16="http://schemas.microsoft.com/office/drawing/2014/main" id="{AA3FDAD9-8324-4A34-A4A3-A39B9B61F283}"/>
              </a:ext>
            </a:extLst>
          </p:cNvPr>
          <p:cNvCxnSpPr/>
          <p:nvPr/>
        </p:nvCxnSpPr>
        <p:spPr>
          <a:xfrm flipH="1">
            <a:off x="7889514" y="2992152"/>
            <a:ext cx="246849" cy="167476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4175EC5-3397-4579-9136-172A2D0D2064}"/>
              </a:ext>
            </a:extLst>
          </p:cNvPr>
          <p:cNvCxnSpPr>
            <a:cxnSpLocks/>
          </p:cNvCxnSpPr>
          <p:nvPr/>
        </p:nvCxnSpPr>
        <p:spPr>
          <a:xfrm>
            <a:off x="7155082" y="3741316"/>
            <a:ext cx="1763919" cy="49269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E59C94AD-EEEE-F849-8DD2-64A1568C852C}"/>
              </a:ext>
            </a:extLst>
          </p:cNvPr>
          <p:cNvSpPr/>
          <p:nvPr/>
        </p:nvSpPr>
        <p:spPr>
          <a:xfrm>
            <a:off x="5361389"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69" name="Rectangle 68">
            <a:extLst>
              <a:ext uri="{FF2B5EF4-FFF2-40B4-BE49-F238E27FC236}">
                <a16:creationId xmlns:a16="http://schemas.microsoft.com/office/drawing/2014/main" id="{63942571-F092-EA4E-87E2-483243E2A4D2}"/>
              </a:ext>
            </a:extLst>
          </p:cNvPr>
          <p:cNvSpPr/>
          <p:nvPr/>
        </p:nvSpPr>
        <p:spPr>
          <a:xfrm>
            <a:off x="4793204"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70" name="Rectangle 69">
            <a:extLst>
              <a:ext uri="{FF2B5EF4-FFF2-40B4-BE49-F238E27FC236}">
                <a16:creationId xmlns:a16="http://schemas.microsoft.com/office/drawing/2014/main" id="{E695DFF3-FD8C-FA44-989F-12D97481A25F}"/>
              </a:ext>
            </a:extLst>
          </p:cNvPr>
          <p:cNvSpPr/>
          <p:nvPr/>
        </p:nvSpPr>
        <p:spPr>
          <a:xfrm>
            <a:off x="4218596"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71" name="Graphic 90">
            <a:extLst>
              <a:ext uri="{FF2B5EF4-FFF2-40B4-BE49-F238E27FC236}">
                <a16:creationId xmlns:a16="http://schemas.microsoft.com/office/drawing/2014/main" id="{C5D64B4F-9112-A64E-BF38-313A763A2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1510" y="4256969"/>
            <a:ext cx="465699" cy="465699"/>
          </a:xfrm>
          <a:prstGeom prst="rect">
            <a:avLst/>
          </a:prstGeom>
        </p:spPr>
      </p:pic>
      <p:pic>
        <p:nvPicPr>
          <p:cNvPr id="72" name="Graphic 106">
            <a:extLst>
              <a:ext uri="{FF2B5EF4-FFF2-40B4-BE49-F238E27FC236}">
                <a16:creationId xmlns:a16="http://schemas.microsoft.com/office/drawing/2014/main" id="{D5E28B80-BFC4-3F46-B802-8D39236BE8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12596" y="4256969"/>
            <a:ext cx="496952" cy="496952"/>
          </a:xfrm>
          <a:prstGeom prst="rect">
            <a:avLst/>
          </a:prstGeom>
        </p:spPr>
      </p:pic>
      <p:pic>
        <p:nvPicPr>
          <p:cNvPr id="74" name="Graphic 8">
            <a:extLst>
              <a:ext uri="{FF2B5EF4-FFF2-40B4-BE49-F238E27FC236}">
                <a16:creationId xmlns:a16="http://schemas.microsoft.com/office/drawing/2014/main" id="{8FAA28D3-C6CA-2C41-B57D-29F1386C99D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2224" y="4256969"/>
            <a:ext cx="507902" cy="507902"/>
          </a:xfrm>
          <a:prstGeom prst="rect">
            <a:avLst/>
          </a:prstGeom>
        </p:spPr>
      </p:pic>
    </p:spTree>
    <p:extLst>
      <p:ext uri="{BB962C8B-B14F-4D97-AF65-F5344CB8AC3E}">
        <p14:creationId xmlns:p14="http://schemas.microsoft.com/office/powerpoint/2010/main" val="1801848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59"/>
                                        </p:tgtEl>
                                      </p:cBhvr>
                                    </p:animEffect>
                                    <p:set>
                                      <p:cBhvr>
                                        <p:cTn id="18" dur="1" fill="hold">
                                          <p:stCondLst>
                                            <p:cond delay="499"/>
                                          </p:stCondLst>
                                        </p:cTn>
                                        <p:tgtEl>
                                          <p:spTgt spid="59"/>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3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3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9" grpId="0" animBg="1"/>
      <p:bldP spid="35" grpId="0" animBg="1"/>
      <p:bldP spid="35" grpId="1" animBg="1"/>
      <p:bldP spid="36" grpId="0" animBg="1"/>
      <p:bldP spid="36" grpId="1" animBg="1"/>
      <p:bldP spid="37" grpId="0" animBg="1"/>
      <p:bldP spid="38" grpId="0"/>
      <p:bldP spid="3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229139"/>
            <a:ext cx="2449448" cy="1269141"/>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EFA4FE39-5EF9-45AB-822C-73E857967E70}"/>
              </a:ext>
            </a:extLst>
          </p:cNvPr>
          <p:cNvGrpSpPr/>
          <p:nvPr/>
        </p:nvGrpSpPr>
        <p:grpSpPr>
          <a:xfrm>
            <a:off x="4158924" y="3567262"/>
            <a:ext cx="2165580" cy="596765"/>
            <a:chOff x="3427500" y="3573780"/>
            <a:chExt cx="3613380" cy="1291259"/>
          </a:xfrm>
        </p:grpSpPr>
        <p:sp>
          <p:nvSpPr>
            <p:cNvPr id="19" name="Rectangle 18">
              <a:extLst>
                <a:ext uri="{FF2B5EF4-FFF2-40B4-BE49-F238E27FC236}">
                  <a16:creationId xmlns:a16="http://schemas.microsoft.com/office/drawing/2014/main" id="{FEB5BBD1-557B-4CBE-8849-E464B4372A8B}"/>
                </a:ext>
              </a:extLst>
            </p:cNvPr>
            <p:cNvSpPr/>
            <p:nvPr/>
          </p:nvSpPr>
          <p:spPr>
            <a:xfrm>
              <a:off x="3810000" y="3573780"/>
              <a:ext cx="28575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3622910" y="4013987"/>
              <a:ext cx="32400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427500" y="4468799"/>
              <a:ext cx="361338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a:t>
              </a:r>
            </a:p>
          </p:txBody>
        </p:sp>
      </p:gr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Arrow: Right 42">
            <a:extLst>
              <a:ext uri="{FF2B5EF4-FFF2-40B4-BE49-F238E27FC236}">
                <a16:creationId xmlns:a16="http://schemas.microsoft.com/office/drawing/2014/main" id="{CB2C8AAF-BCE6-4BC3-8C89-7B893BAA4A33}"/>
              </a:ext>
            </a:extLst>
          </p:cNvPr>
          <p:cNvSpPr/>
          <p:nvPr/>
        </p:nvSpPr>
        <p:spPr>
          <a:xfrm>
            <a:off x="-78072" y="2839598"/>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Right 44">
            <a:extLst>
              <a:ext uri="{FF2B5EF4-FFF2-40B4-BE49-F238E27FC236}">
                <a16:creationId xmlns:a16="http://schemas.microsoft.com/office/drawing/2014/main" id="{3F850E14-F134-44F0-AFD1-55B0CF546B3E}"/>
              </a:ext>
            </a:extLst>
          </p:cNvPr>
          <p:cNvSpPr/>
          <p:nvPr/>
        </p:nvSpPr>
        <p:spPr>
          <a:xfrm>
            <a:off x="1686749" y="3105610"/>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Right 45">
            <a:extLst>
              <a:ext uri="{FF2B5EF4-FFF2-40B4-BE49-F238E27FC236}">
                <a16:creationId xmlns:a16="http://schemas.microsoft.com/office/drawing/2014/main" id="{046AFCFE-7137-42E3-B86B-6450722D63ED}"/>
              </a:ext>
            </a:extLst>
          </p:cNvPr>
          <p:cNvSpPr/>
          <p:nvPr/>
        </p:nvSpPr>
        <p:spPr>
          <a:xfrm>
            <a:off x="-35499" y="323972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Right 46">
            <a:extLst>
              <a:ext uri="{FF2B5EF4-FFF2-40B4-BE49-F238E27FC236}">
                <a16:creationId xmlns:a16="http://schemas.microsoft.com/office/drawing/2014/main" id="{34CA9797-5659-4534-B440-DF427834C7F9}"/>
              </a:ext>
            </a:extLst>
          </p:cNvPr>
          <p:cNvSpPr/>
          <p:nvPr/>
        </p:nvSpPr>
        <p:spPr>
          <a:xfrm>
            <a:off x="1602134" y="3320794"/>
            <a:ext cx="2428827" cy="10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Cloud 50">
            <a:extLst>
              <a:ext uri="{FF2B5EF4-FFF2-40B4-BE49-F238E27FC236}">
                <a16:creationId xmlns:a16="http://schemas.microsoft.com/office/drawing/2014/main" id="{982A293C-8288-4BDC-8342-E38AABA8749D}"/>
              </a:ext>
            </a:extLst>
          </p:cNvPr>
          <p:cNvSpPr/>
          <p:nvPr/>
        </p:nvSpPr>
        <p:spPr>
          <a:xfrm>
            <a:off x="3787140" y="4283691"/>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a16="http://schemas.microsoft.com/office/drawing/2014/main" id="{FFE57C9C-D01B-459D-A148-7B71091C8A4F}"/>
              </a:ext>
            </a:extLst>
          </p:cNvPr>
          <p:cNvSpPr/>
          <p:nvPr/>
        </p:nvSpPr>
        <p:spPr>
          <a:xfrm>
            <a:off x="5361389"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63" name="Rectangle 62">
            <a:extLst>
              <a:ext uri="{FF2B5EF4-FFF2-40B4-BE49-F238E27FC236}">
                <a16:creationId xmlns:a16="http://schemas.microsoft.com/office/drawing/2014/main" id="{A1EE6058-19E8-4D19-8CD7-F1A24FC35601}"/>
              </a:ext>
            </a:extLst>
          </p:cNvPr>
          <p:cNvSpPr/>
          <p:nvPr/>
        </p:nvSpPr>
        <p:spPr>
          <a:xfrm>
            <a:off x="4793204"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64" name="Rectangle 63">
            <a:extLst>
              <a:ext uri="{FF2B5EF4-FFF2-40B4-BE49-F238E27FC236}">
                <a16:creationId xmlns:a16="http://schemas.microsoft.com/office/drawing/2014/main" id="{F19DD9D6-04C3-4EDE-83BF-D94CDADD829A}"/>
              </a:ext>
            </a:extLst>
          </p:cNvPr>
          <p:cNvSpPr/>
          <p:nvPr/>
        </p:nvSpPr>
        <p:spPr>
          <a:xfrm>
            <a:off x="4218596"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65" name="Graphic 90">
            <a:extLst>
              <a:ext uri="{FF2B5EF4-FFF2-40B4-BE49-F238E27FC236}">
                <a16:creationId xmlns:a16="http://schemas.microsoft.com/office/drawing/2014/main" id="{F548C17A-51EB-475B-A10D-B399FD9400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1510" y="4256969"/>
            <a:ext cx="465699" cy="465699"/>
          </a:xfrm>
          <a:prstGeom prst="rect">
            <a:avLst/>
          </a:prstGeom>
        </p:spPr>
      </p:pic>
      <p:pic>
        <p:nvPicPr>
          <p:cNvPr id="66" name="Graphic 106">
            <a:extLst>
              <a:ext uri="{FF2B5EF4-FFF2-40B4-BE49-F238E27FC236}">
                <a16:creationId xmlns:a16="http://schemas.microsoft.com/office/drawing/2014/main" id="{80DED23E-1BCF-48D9-B231-EC168ACF5E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12596" y="4256969"/>
            <a:ext cx="496952" cy="496952"/>
          </a:xfrm>
          <a:prstGeom prst="rect">
            <a:avLst/>
          </a:prstGeom>
        </p:spPr>
      </p:pic>
      <p:pic>
        <p:nvPicPr>
          <p:cNvPr id="67" name="Graphic 8">
            <a:extLst>
              <a:ext uri="{FF2B5EF4-FFF2-40B4-BE49-F238E27FC236}">
                <a16:creationId xmlns:a16="http://schemas.microsoft.com/office/drawing/2014/main" id="{2E569BD7-C2F4-49BA-B301-59F0FF51ED1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2224" y="4256969"/>
            <a:ext cx="507902" cy="507902"/>
          </a:xfrm>
          <a:prstGeom prst="rect">
            <a:avLst/>
          </a:prstGeom>
        </p:spPr>
      </p:pic>
    </p:spTree>
    <p:extLst>
      <p:ext uri="{BB962C8B-B14F-4D97-AF65-F5344CB8AC3E}">
        <p14:creationId xmlns:p14="http://schemas.microsoft.com/office/powerpoint/2010/main" val="735291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9" grpId="0" animBg="1"/>
      <p:bldP spid="43" grpId="0" animBg="1"/>
      <p:bldP spid="45" grpId="0" animBg="1"/>
      <p:bldP spid="46" grpId="0" animBg="1"/>
      <p:bldP spid="4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732491"/>
            <a:ext cx="1882158" cy="765789"/>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FEB5BBD1-557B-4CBE-8849-E464B4372A8B}"/>
              </a:ext>
            </a:extLst>
          </p:cNvPr>
          <p:cNvSpPr/>
          <p:nvPr/>
        </p:nvSpPr>
        <p:spPr>
          <a:xfrm>
            <a:off x="4133633" y="3572606"/>
            <a:ext cx="385788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4021507" y="3776051"/>
            <a:ext cx="4066624"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904392" y="3986246"/>
            <a:ext cx="430360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a:t>
            </a:r>
          </a:p>
        </p:txBody>
      </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Arrow: Right 42">
            <a:extLst>
              <a:ext uri="{FF2B5EF4-FFF2-40B4-BE49-F238E27FC236}">
                <a16:creationId xmlns:a16="http://schemas.microsoft.com/office/drawing/2014/main" id="{CB2C8AAF-BCE6-4BC3-8C89-7B893BAA4A33}"/>
              </a:ext>
            </a:extLst>
          </p:cNvPr>
          <p:cNvSpPr/>
          <p:nvPr/>
        </p:nvSpPr>
        <p:spPr>
          <a:xfrm>
            <a:off x="-78072" y="2839598"/>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Right 44">
            <a:extLst>
              <a:ext uri="{FF2B5EF4-FFF2-40B4-BE49-F238E27FC236}">
                <a16:creationId xmlns:a16="http://schemas.microsoft.com/office/drawing/2014/main" id="{3F850E14-F134-44F0-AFD1-55B0CF546B3E}"/>
              </a:ext>
            </a:extLst>
          </p:cNvPr>
          <p:cNvSpPr/>
          <p:nvPr/>
        </p:nvSpPr>
        <p:spPr>
          <a:xfrm>
            <a:off x="1686749" y="3105610"/>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Right 45">
            <a:extLst>
              <a:ext uri="{FF2B5EF4-FFF2-40B4-BE49-F238E27FC236}">
                <a16:creationId xmlns:a16="http://schemas.microsoft.com/office/drawing/2014/main" id="{046AFCFE-7137-42E3-B86B-6450722D63ED}"/>
              </a:ext>
            </a:extLst>
          </p:cNvPr>
          <p:cNvSpPr/>
          <p:nvPr/>
        </p:nvSpPr>
        <p:spPr>
          <a:xfrm>
            <a:off x="-35499" y="323972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Right 46">
            <a:extLst>
              <a:ext uri="{FF2B5EF4-FFF2-40B4-BE49-F238E27FC236}">
                <a16:creationId xmlns:a16="http://schemas.microsoft.com/office/drawing/2014/main" id="{34CA9797-5659-4534-B440-DF427834C7F9}"/>
              </a:ext>
            </a:extLst>
          </p:cNvPr>
          <p:cNvSpPr/>
          <p:nvPr/>
        </p:nvSpPr>
        <p:spPr>
          <a:xfrm>
            <a:off x="1602134" y="3320794"/>
            <a:ext cx="2428827" cy="10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5E1B32CE-77B5-404A-A3D1-3145B49B0592}"/>
              </a:ext>
            </a:extLst>
          </p:cNvPr>
          <p:cNvGrpSpPr/>
          <p:nvPr/>
        </p:nvGrpSpPr>
        <p:grpSpPr>
          <a:xfrm>
            <a:off x="6152137" y="2737449"/>
            <a:ext cx="1882158" cy="765789"/>
            <a:chOff x="4030962" y="2229139"/>
            <a:chExt cx="2449448" cy="1269141"/>
          </a:xfrm>
        </p:grpSpPr>
        <p:sp>
          <p:nvSpPr>
            <p:cNvPr id="33" name="Rectangle: Rounded Corners 32">
              <a:extLst>
                <a:ext uri="{FF2B5EF4-FFF2-40B4-BE49-F238E27FC236}">
                  <a16:creationId xmlns:a16="http://schemas.microsoft.com/office/drawing/2014/main" id="{6C554B63-2295-4559-B50A-9765B9B66578}"/>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38AACBD4-55CE-42B8-B3FB-9D64D7E8A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35"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03765DE4-BFD2-4088-8697-1EFFEB9E96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14-eu5.startpage.com/wikioimage/8680f1ca8785b0ed1fad43817ffb22d2.png">
              <a:extLst>
                <a:ext uri="{FF2B5EF4-FFF2-40B4-BE49-F238E27FC236}">
                  <a16:creationId xmlns:a16="http://schemas.microsoft.com/office/drawing/2014/main" id="{6A24CD03-5C6E-4840-BDD8-811A14B370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Alpine Linux Logo Png, Transparent Png - kindpng">
              <a:extLst>
                <a:ext uri="{FF2B5EF4-FFF2-40B4-BE49-F238E27FC236}">
                  <a16:creationId xmlns:a16="http://schemas.microsoft.com/office/drawing/2014/main" id="{353C50E6-94B9-48F9-8168-76CDFE25A9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Arrow: Right 37">
            <a:extLst>
              <a:ext uri="{FF2B5EF4-FFF2-40B4-BE49-F238E27FC236}">
                <a16:creationId xmlns:a16="http://schemas.microsoft.com/office/drawing/2014/main" id="{A3C823CD-5290-449A-B72C-EEC1468609B8}"/>
              </a:ext>
            </a:extLst>
          </p:cNvPr>
          <p:cNvSpPr/>
          <p:nvPr/>
        </p:nvSpPr>
        <p:spPr>
          <a:xfrm>
            <a:off x="-125045" y="2343469"/>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Arrow: Right 38">
            <a:extLst>
              <a:ext uri="{FF2B5EF4-FFF2-40B4-BE49-F238E27FC236}">
                <a16:creationId xmlns:a16="http://schemas.microsoft.com/office/drawing/2014/main" id="{B6F36F65-0750-4916-AA26-B97C12A824E6}"/>
              </a:ext>
            </a:extLst>
          </p:cNvPr>
          <p:cNvSpPr/>
          <p:nvPr/>
        </p:nvSpPr>
        <p:spPr>
          <a:xfrm>
            <a:off x="71452" y="2594430"/>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Right 39">
            <a:extLst>
              <a:ext uri="{FF2B5EF4-FFF2-40B4-BE49-F238E27FC236}">
                <a16:creationId xmlns:a16="http://schemas.microsoft.com/office/drawing/2014/main" id="{BB49B390-7518-4234-892C-0F9BCD205D3E}"/>
              </a:ext>
            </a:extLst>
          </p:cNvPr>
          <p:cNvSpPr/>
          <p:nvPr/>
        </p:nvSpPr>
        <p:spPr>
          <a:xfrm>
            <a:off x="1631996" y="3135040"/>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row: Right 40">
            <a:extLst>
              <a:ext uri="{FF2B5EF4-FFF2-40B4-BE49-F238E27FC236}">
                <a16:creationId xmlns:a16="http://schemas.microsoft.com/office/drawing/2014/main" id="{FD9504EF-F5FD-4A53-8071-A06CFE3C4EB0}"/>
              </a:ext>
            </a:extLst>
          </p:cNvPr>
          <p:cNvSpPr/>
          <p:nvPr/>
        </p:nvSpPr>
        <p:spPr>
          <a:xfrm>
            <a:off x="1623609" y="3036174"/>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loud 41">
            <a:extLst>
              <a:ext uri="{FF2B5EF4-FFF2-40B4-BE49-F238E27FC236}">
                <a16:creationId xmlns:a16="http://schemas.microsoft.com/office/drawing/2014/main" id="{130523D3-A7F1-4BD2-963F-A138F0BBA291}"/>
              </a:ext>
            </a:extLst>
          </p:cNvPr>
          <p:cNvSpPr/>
          <p:nvPr/>
        </p:nvSpPr>
        <p:spPr>
          <a:xfrm>
            <a:off x="4538984" y="4212107"/>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a:extLst>
              <a:ext uri="{FF2B5EF4-FFF2-40B4-BE49-F238E27FC236}">
                <a16:creationId xmlns:a16="http://schemas.microsoft.com/office/drawing/2014/main" id="{0BA9189E-6AAD-47CA-B644-F95D325E258B}"/>
              </a:ext>
            </a:extLst>
          </p:cNvPr>
          <p:cNvSpPr/>
          <p:nvPr/>
        </p:nvSpPr>
        <p:spPr>
          <a:xfrm>
            <a:off x="6113233"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52" name="Rectangle 51">
            <a:extLst>
              <a:ext uri="{FF2B5EF4-FFF2-40B4-BE49-F238E27FC236}">
                <a16:creationId xmlns:a16="http://schemas.microsoft.com/office/drawing/2014/main" id="{0C9242AA-8F42-435E-A151-5E0C3F408C4F}"/>
              </a:ext>
            </a:extLst>
          </p:cNvPr>
          <p:cNvSpPr/>
          <p:nvPr/>
        </p:nvSpPr>
        <p:spPr>
          <a:xfrm>
            <a:off x="5545048"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63" name="Rectangle 62">
            <a:extLst>
              <a:ext uri="{FF2B5EF4-FFF2-40B4-BE49-F238E27FC236}">
                <a16:creationId xmlns:a16="http://schemas.microsoft.com/office/drawing/2014/main" id="{6E15F0AB-F135-4BE0-ACA5-079DA3C9B206}"/>
              </a:ext>
            </a:extLst>
          </p:cNvPr>
          <p:cNvSpPr/>
          <p:nvPr/>
        </p:nvSpPr>
        <p:spPr>
          <a:xfrm>
            <a:off x="4970440"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64" name="Graphic 90">
            <a:extLst>
              <a:ext uri="{FF2B5EF4-FFF2-40B4-BE49-F238E27FC236}">
                <a16:creationId xmlns:a16="http://schemas.microsoft.com/office/drawing/2014/main" id="{DFE26D95-CFB7-4726-A5CE-8F65921317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3354" y="4185385"/>
            <a:ext cx="465699" cy="465699"/>
          </a:xfrm>
          <a:prstGeom prst="rect">
            <a:avLst/>
          </a:prstGeom>
        </p:spPr>
      </p:pic>
      <p:pic>
        <p:nvPicPr>
          <p:cNvPr id="65" name="Graphic 106">
            <a:extLst>
              <a:ext uri="{FF2B5EF4-FFF2-40B4-BE49-F238E27FC236}">
                <a16:creationId xmlns:a16="http://schemas.microsoft.com/office/drawing/2014/main" id="{E7195EF5-79E6-428E-B9BC-6CD1708A11D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64440" y="4185385"/>
            <a:ext cx="496952" cy="496952"/>
          </a:xfrm>
          <a:prstGeom prst="rect">
            <a:avLst/>
          </a:prstGeom>
        </p:spPr>
      </p:pic>
      <p:pic>
        <p:nvPicPr>
          <p:cNvPr id="66" name="Graphic 8">
            <a:extLst>
              <a:ext uri="{FF2B5EF4-FFF2-40B4-BE49-F238E27FC236}">
                <a16:creationId xmlns:a16="http://schemas.microsoft.com/office/drawing/2014/main" id="{A8F95411-4954-4D45-A477-2ACB92A4A3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94068" y="4185385"/>
            <a:ext cx="507902" cy="507902"/>
          </a:xfrm>
          <a:prstGeom prst="rect">
            <a:avLst/>
          </a:prstGeom>
        </p:spPr>
      </p:pic>
    </p:spTree>
    <p:extLst>
      <p:ext uri="{BB962C8B-B14F-4D97-AF65-F5344CB8AC3E}">
        <p14:creationId xmlns:p14="http://schemas.microsoft.com/office/powerpoint/2010/main" val="3117908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88783" y="329668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732491"/>
            <a:ext cx="1882158" cy="765789"/>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FEB5BBD1-557B-4CBE-8849-E464B4372A8B}"/>
              </a:ext>
            </a:extLst>
          </p:cNvPr>
          <p:cNvSpPr/>
          <p:nvPr/>
        </p:nvSpPr>
        <p:spPr>
          <a:xfrm>
            <a:off x="4133633" y="3572606"/>
            <a:ext cx="385788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4021507" y="3776051"/>
            <a:ext cx="4066624"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 A</a:t>
            </a:r>
          </a:p>
        </p:txBody>
      </p:sp>
      <p:sp>
        <p:nvSpPr>
          <p:cNvPr id="56" name="Rectangle 55">
            <a:extLst>
              <a:ext uri="{FF2B5EF4-FFF2-40B4-BE49-F238E27FC236}">
                <a16:creationId xmlns:a16="http://schemas.microsoft.com/office/drawing/2014/main" id="{570C6FAA-D004-4331-BB6D-DCDB4FA9399B}"/>
              </a:ext>
            </a:extLst>
          </p:cNvPr>
          <p:cNvSpPr/>
          <p:nvPr/>
        </p:nvSpPr>
        <p:spPr>
          <a:xfrm>
            <a:off x="3904392" y="3986246"/>
            <a:ext cx="430360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 1</a:t>
            </a:r>
          </a:p>
        </p:txBody>
      </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Arrow: Right 42">
            <a:extLst>
              <a:ext uri="{FF2B5EF4-FFF2-40B4-BE49-F238E27FC236}">
                <a16:creationId xmlns:a16="http://schemas.microsoft.com/office/drawing/2014/main" id="{CB2C8AAF-BCE6-4BC3-8C89-7B893BAA4A33}"/>
              </a:ext>
            </a:extLst>
          </p:cNvPr>
          <p:cNvSpPr/>
          <p:nvPr/>
        </p:nvSpPr>
        <p:spPr>
          <a:xfrm>
            <a:off x="-87214" y="3127828"/>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Right 44">
            <a:extLst>
              <a:ext uri="{FF2B5EF4-FFF2-40B4-BE49-F238E27FC236}">
                <a16:creationId xmlns:a16="http://schemas.microsoft.com/office/drawing/2014/main" id="{3F850E14-F134-44F0-AFD1-55B0CF546B3E}"/>
              </a:ext>
            </a:extLst>
          </p:cNvPr>
          <p:cNvSpPr/>
          <p:nvPr/>
        </p:nvSpPr>
        <p:spPr>
          <a:xfrm>
            <a:off x="1686749" y="3105610"/>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Right 45">
            <a:extLst>
              <a:ext uri="{FF2B5EF4-FFF2-40B4-BE49-F238E27FC236}">
                <a16:creationId xmlns:a16="http://schemas.microsoft.com/office/drawing/2014/main" id="{046AFCFE-7137-42E3-B86B-6450722D63ED}"/>
              </a:ext>
            </a:extLst>
          </p:cNvPr>
          <p:cNvSpPr/>
          <p:nvPr/>
        </p:nvSpPr>
        <p:spPr>
          <a:xfrm>
            <a:off x="-44641" y="35279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Right 46">
            <a:extLst>
              <a:ext uri="{FF2B5EF4-FFF2-40B4-BE49-F238E27FC236}">
                <a16:creationId xmlns:a16="http://schemas.microsoft.com/office/drawing/2014/main" id="{34CA9797-5659-4534-B440-DF427834C7F9}"/>
              </a:ext>
            </a:extLst>
          </p:cNvPr>
          <p:cNvSpPr/>
          <p:nvPr/>
        </p:nvSpPr>
        <p:spPr>
          <a:xfrm>
            <a:off x="1602134" y="3320794"/>
            <a:ext cx="2428827" cy="10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5E1B32CE-77B5-404A-A3D1-3145B49B0592}"/>
              </a:ext>
            </a:extLst>
          </p:cNvPr>
          <p:cNvGrpSpPr/>
          <p:nvPr/>
        </p:nvGrpSpPr>
        <p:grpSpPr>
          <a:xfrm>
            <a:off x="6152137" y="2737449"/>
            <a:ext cx="1882158" cy="765789"/>
            <a:chOff x="4030962" y="2229139"/>
            <a:chExt cx="2449448" cy="1269141"/>
          </a:xfrm>
        </p:grpSpPr>
        <p:sp>
          <p:nvSpPr>
            <p:cNvPr id="33" name="Rectangle: Rounded Corners 32">
              <a:extLst>
                <a:ext uri="{FF2B5EF4-FFF2-40B4-BE49-F238E27FC236}">
                  <a16:creationId xmlns:a16="http://schemas.microsoft.com/office/drawing/2014/main" id="{6C554B63-2295-4559-B50A-9765B9B66578}"/>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38AACBD4-55CE-42B8-B3FB-9D64D7E8A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35"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03765DE4-BFD2-4088-8697-1EFFEB9E96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14-eu5.startpage.com/wikioimage/8680f1ca8785b0ed1fad43817ffb22d2.png">
              <a:extLst>
                <a:ext uri="{FF2B5EF4-FFF2-40B4-BE49-F238E27FC236}">
                  <a16:creationId xmlns:a16="http://schemas.microsoft.com/office/drawing/2014/main" id="{6A24CD03-5C6E-4840-BDD8-811A14B370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Alpine Linux Logo Png, Transparent Png - kindpng">
              <a:extLst>
                <a:ext uri="{FF2B5EF4-FFF2-40B4-BE49-F238E27FC236}">
                  <a16:creationId xmlns:a16="http://schemas.microsoft.com/office/drawing/2014/main" id="{353C50E6-94B9-48F9-8168-76CDFE25A9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Arrow: Right 37">
            <a:extLst>
              <a:ext uri="{FF2B5EF4-FFF2-40B4-BE49-F238E27FC236}">
                <a16:creationId xmlns:a16="http://schemas.microsoft.com/office/drawing/2014/main" id="{A3C823CD-5290-449A-B72C-EEC1468609B8}"/>
              </a:ext>
            </a:extLst>
          </p:cNvPr>
          <p:cNvSpPr/>
          <p:nvPr/>
        </p:nvSpPr>
        <p:spPr>
          <a:xfrm>
            <a:off x="-134187" y="2631699"/>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Arrow: Right 38">
            <a:extLst>
              <a:ext uri="{FF2B5EF4-FFF2-40B4-BE49-F238E27FC236}">
                <a16:creationId xmlns:a16="http://schemas.microsoft.com/office/drawing/2014/main" id="{B6F36F65-0750-4916-AA26-B97C12A824E6}"/>
              </a:ext>
            </a:extLst>
          </p:cNvPr>
          <p:cNvSpPr/>
          <p:nvPr/>
        </p:nvSpPr>
        <p:spPr>
          <a:xfrm>
            <a:off x="62310" y="2882660"/>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Right 39">
            <a:extLst>
              <a:ext uri="{FF2B5EF4-FFF2-40B4-BE49-F238E27FC236}">
                <a16:creationId xmlns:a16="http://schemas.microsoft.com/office/drawing/2014/main" id="{BB49B390-7518-4234-892C-0F9BCD205D3E}"/>
              </a:ext>
            </a:extLst>
          </p:cNvPr>
          <p:cNvSpPr/>
          <p:nvPr/>
        </p:nvSpPr>
        <p:spPr>
          <a:xfrm>
            <a:off x="1631996" y="3135040"/>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row: Right 40">
            <a:extLst>
              <a:ext uri="{FF2B5EF4-FFF2-40B4-BE49-F238E27FC236}">
                <a16:creationId xmlns:a16="http://schemas.microsoft.com/office/drawing/2014/main" id="{FD9504EF-F5FD-4A53-8071-A06CFE3C4EB0}"/>
              </a:ext>
            </a:extLst>
          </p:cNvPr>
          <p:cNvSpPr/>
          <p:nvPr/>
        </p:nvSpPr>
        <p:spPr>
          <a:xfrm>
            <a:off x="1623609" y="3036174"/>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9603CCEC-1B53-4419-9EF2-2B30B8DCE95E}"/>
              </a:ext>
            </a:extLst>
          </p:cNvPr>
          <p:cNvGrpSpPr/>
          <p:nvPr/>
        </p:nvGrpSpPr>
        <p:grpSpPr>
          <a:xfrm>
            <a:off x="5211058" y="1206293"/>
            <a:ext cx="1882158" cy="765789"/>
            <a:chOff x="4030962" y="2229139"/>
            <a:chExt cx="2449448" cy="1269141"/>
          </a:xfrm>
        </p:grpSpPr>
        <p:sp>
          <p:nvSpPr>
            <p:cNvPr id="51" name="Rectangle: Rounded Corners 50">
              <a:extLst>
                <a:ext uri="{FF2B5EF4-FFF2-40B4-BE49-F238E27FC236}">
                  <a16:creationId xmlns:a16="http://schemas.microsoft.com/office/drawing/2014/main" id="{88990A52-A5F0-44C8-8E4F-26C21F168F44}"/>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2"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B41DDCA2-270A-4F91-86EF-24246572D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3"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1248798-7333-4366-8A5D-66BDC43C4E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s://s14-eu5.startpage.com/wikioimage/8680f1ca8785b0ed1fad43817ffb22d2.png">
              <a:extLst>
                <a:ext uri="{FF2B5EF4-FFF2-40B4-BE49-F238E27FC236}">
                  <a16:creationId xmlns:a16="http://schemas.microsoft.com/office/drawing/2014/main" id="{0934AB81-FFA5-4E26-92E5-87234E432C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Alpine Linux Logo Png, Transparent Png - kindpng">
              <a:extLst>
                <a:ext uri="{FF2B5EF4-FFF2-40B4-BE49-F238E27FC236}">
                  <a16:creationId xmlns:a16="http://schemas.microsoft.com/office/drawing/2014/main" id="{E250C23F-3895-4C79-BE03-8A60465839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66" name="Rectangle 65">
            <a:extLst>
              <a:ext uri="{FF2B5EF4-FFF2-40B4-BE49-F238E27FC236}">
                <a16:creationId xmlns:a16="http://schemas.microsoft.com/office/drawing/2014/main" id="{EEF21854-8341-45DA-8F34-32C1982F18D3}"/>
              </a:ext>
            </a:extLst>
          </p:cNvPr>
          <p:cNvSpPr/>
          <p:nvPr/>
        </p:nvSpPr>
        <p:spPr>
          <a:xfrm>
            <a:off x="4213046" y="2039457"/>
            <a:ext cx="385788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67" name="Rectangle 66">
            <a:extLst>
              <a:ext uri="{FF2B5EF4-FFF2-40B4-BE49-F238E27FC236}">
                <a16:creationId xmlns:a16="http://schemas.microsoft.com/office/drawing/2014/main" id="{85282F22-E6D2-4AE9-890D-23268A8AAE34}"/>
              </a:ext>
            </a:extLst>
          </p:cNvPr>
          <p:cNvSpPr/>
          <p:nvPr/>
        </p:nvSpPr>
        <p:spPr>
          <a:xfrm>
            <a:off x="4100920" y="2242902"/>
            <a:ext cx="4066624"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 B</a:t>
            </a:r>
          </a:p>
        </p:txBody>
      </p:sp>
      <p:sp>
        <p:nvSpPr>
          <p:cNvPr id="68" name="Rectangle 67">
            <a:extLst>
              <a:ext uri="{FF2B5EF4-FFF2-40B4-BE49-F238E27FC236}">
                <a16:creationId xmlns:a16="http://schemas.microsoft.com/office/drawing/2014/main" id="{826D8585-365B-4D00-90C7-5F7D7EB7749A}"/>
              </a:ext>
            </a:extLst>
          </p:cNvPr>
          <p:cNvSpPr/>
          <p:nvPr/>
        </p:nvSpPr>
        <p:spPr>
          <a:xfrm>
            <a:off x="3983805" y="2453097"/>
            <a:ext cx="430360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 2</a:t>
            </a:r>
          </a:p>
        </p:txBody>
      </p:sp>
      <p:sp>
        <p:nvSpPr>
          <p:cNvPr id="69" name="Arrow: Right 68">
            <a:extLst>
              <a:ext uri="{FF2B5EF4-FFF2-40B4-BE49-F238E27FC236}">
                <a16:creationId xmlns:a16="http://schemas.microsoft.com/office/drawing/2014/main" id="{2DBB0710-B78F-4B23-9F0F-A468853E21CE}"/>
              </a:ext>
            </a:extLst>
          </p:cNvPr>
          <p:cNvSpPr/>
          <p:nvPr/>
        </p:nvSpPr>
        <p:spPr>
          <a:xfrm>
            <a:off x="-262317" y="2518152"/>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Arrow: Right 69">
            <a:extLst>
              <a:ext uri="{FF2B5EF4-FFF2-40B4-BE49-F238E27FC236}">
                <a16:creationId xmlns:a16="http://schemas.microsoft.com/office/drawing/2014/main" id="{2FBBCE9B-B159-4480-8828-4A245C78A8CF}"/>
              </a:ext>
            </a:extLst>
          </p:cNvPr>
          <p:cNvSpPr/>
          <p:nvPr/>
        </p:nvSpPr>
        <p:spPr>
          <a:xfrm>
            <a:off x="-309290" y="2022023"/>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Arrow: Right 70">
            <a:extLst>
              <a:ext uri="{FF2B5EF4-FFF2-40B4-BE49-F238E27FC236}">
                <a16:creationId xmlns:a16="http://schemas.microsoft.com/office/drawing/2014/main" id="{BF7D287F-F574-4B76-9BD4-4D707AFD42D4}"/>
              </a:ext>
            </a:extLst>
          </p:cNvPr>
          <p:cNvSpPr/>
          <p:nvPr/>
        </p:nvSpPr>
        <p:spPr>
          <a:xfrm>
            <a:off x="-112793" y="227298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Arrow: Right 71">
            <a:extLst>
              <a:ext uri="{FF2B5EF4-FFF2-40B4-BE49-F238E27FC236}">
                <a16:creationId xmlns:a16="http://schemas.microsoft.com/office/drawing/2014/main" id="{F45ACAAA-FD97-4A19-AB6B-6453C6D3ACAB}"/>
              </a:ext>
            </a:extLst>
          </p:cNvPr>
          <p:cNvSpPr/>
          <p:nvPr/>
        </p:nvSpPr>
        <p:spPr>
          <a:xfrm rot="20440012">
            <a:off x="1420619" y="2419337"/>
            <a:ext cx="3941847" cy="71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Arrow: Right 72">
            <a:extLst>
              <a:ext uri="{FF2B5EF4-FFF2-40B4-BE49-F238E27FC236}">
                <a16:creationId xmlns:a16="http://schemas.microsoft.com/office/drawing/2014/main" id="{5780D74E-EE4C-4D42-ACB3-682F6A908756}"/>
              </a:ext>
            </a:extLst>
          </p:cNvPr>
          <p:cNvSpPr/>
          <p:nvPr/>
        </p:nvSpPr>
        <p:spPr>
          <a:xfrm rot="20286967">
            <a:off x="1325779" y="2368384"/>
            <a:ext cx="407647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Speech Bubble: Rectangle 73">
            <a:extLst>
              <a:ext uri="{FF2B5EF4-FFF2-40B4-BE49-F238E27FC236}">
                <a16:creationId xmlns:a16="http://schemas.microsoft.com/office/drawing/2014/main" id="{9D8D8692-663B-4BD3-B5B9-D9144248F156}"/>
              </a:ext>
            </a:extLst>
          </p:cNvPr>
          <p:cNvSpPr/>
          <p:nvPr/>
        </p:nvSpPr>
        <p:spPr>
          <a:xfrm>
            <a:off x="6250697" y="187747"/>
            <a:ext cx="2764493" cy="933732"/>
          </a:xfrm>
          <a:prstGeom prst="wedgeRectCallout">
            <a:avLst>
              <a:gd name="adj1" fmla="val 3785"/>
              <a:gd name="adj2" fmla="val 113961"/>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75" name="TextBox 74">
            <a:extLst>
              <a:ext uri="{FF2B5EF4-FFF2-40B4-BE49-F238E27FC236}">
                <a16:creationId xmlns:a16="http://schemas.microsoft.com/office/drawing/2014/main" id="{C146B6A5-1EAC-4E4A-A618-B6E8480A9069}"/>
              </a:ext>
            </a:extLst>
          </p:cNvPr>
          <p:cNvSpPr txBox="1"/>
          <p:nvPr/>
        </p:nvSpPr>
        <p:spPr>
          <a:xfrm>
            <a:off x="6282167" y="198148"/>
            <a:ext cx="2733023" cy="923330"/>
          </a:xfrm>
          <a:prstGeom prst="rect">
            <a:avLst/>
          </a:prstGeom>
          <a:noFill/>
        </p:spPr>
        <p:txBody>
          <a:bodyPr wrap="square" lIns="0" tIns="0" rIns="0" bIns="0" rtlCol="0">
            <a:spAutoFit/>
          </a:bodyPr>
          <a:lstStyle/>
          <a:p>
            <a:r>
              <a:rPr lang="en-US" sz="1200" dirty="0"/>
              <a:t>Oracle Functions starts multiple Docker containers, up to the limit specified for your tenancy. The default limit is 30 GB of RAM reserved for function execution per availability domain</a:t>
            </a:r>
          </a:p>
        </p:txBody>
      </p:sp>
      <p:sp>
        <p:nvSpPr>
          <p:cNvPr id="83" name="Cloud 82">
            <a:extLst>
              <a:ext uri="{FF2B5EF4-FFF2-40B4-BE49-F238E27FC236}">
                <a16:creationId xmlns:a16="http://schemas.microsoft.com/office/drawing/2014/main" id="{97DF9B52-F3D4-4CE3-884F-906CA1ADBB59}"/>
              </a:ext>
            </a:extLst>
          </p:cNvPr>
          <p:cNvSpPr/>
          <p:nvPr/>
        </p:nvSpPr>
        <p:spPr>
          <a:xfrm>
            <a:off x="4538984" y="4212107"/>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Rectangle 83">
            <a:extLst>
              <a:ext uri="{FF2B5EF4-FFF2-40B4-BE49-F238E27FC236}">
                <a16:creationId xmlns:a16="http://schemas.microsoft.com/office/drawing/2014/main" id="{6293F034-B433-45CE-BA90-485A2BFB92D7}"/>
              </a:ext>
            </a:extLst>
          </p:cNvPr>
          <p:cNvSpPr/>
          <p:nvPr/>
        </p:nvSpPr>
        <p:spPr>
          <a:xfrm>
            <a:off x="6113233"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85" name="Rectangle 84">
            <a:extLst>
              <a:ext uri="{FF2B5EF4-FFF2-40B4-BE49-F238E27FC236}">
                <a16:creationId xmlns:a16="http://schemas.microsoft.com/office/drawing/2014/main" id="{68B92348-BA51-4FDB-B7C0-D784FFC21C74}"/>
              </a:ext>
            </a:extLst>
          </p:cNvPr>
          <p:cNvSpPr/>
          <p:nvPr/>
        </p:nvSpPr>
        <p:spPr>
          <a:xfrm>
            <a:off x="5545048"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86" name="Rectangle 85">
            <a:extLst>
              <a:ext uri="{FF2B5EF4-FFF2-40B4-BE49-F238E27FC236}">
                <a16:creationId xmlns:a16="http://schemas.microsoft.com/office/drawing/2014/main" id="{F0ABA937-E299-48E0-B1C8-F921ED13C066}"/>
              </a:ext>
            </a:extLst>
          </p:cNvPr>
          <p:cNvSpPr/>
          <p:nvPr/>
        </p:nvSpPr>
        <p:spPr>
          <a:xfrm>
            <a:off x="4970440"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87" name="Graphic 90">
            <a:extLst>
              <a:ext uri="{FF2B5EF4-FFF2-40B4-BE49-F238E27FC236}">
                <a16:creationId xmlns:a16="http://schemas.microsoft.com/office/drawing/2014/main" id="{FB153EB9-90D7-4F60-AAAB-EF2B016729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3354" y="4185385"/>
            <a:ext cx="465699" cy="465699"/>
          </a:xfrm>
          <a:prstGeom prst="rect">
            <a:avLst/>
          </a:prstGeom>
        </p:spPr>
      </p:pic>
      <p:pic>
        <p:nvPicPr>
          <p:cNvPr id="88" name="Graphic 106">
            <a:extLst>
              <a:ext uri="{FF2B5EF4-FFF2-40B4-BE49-F238E27FC236}">
                <a16:creationId xmlns:a16="http://schemas.microsoft.com/office/drawing/2014/main" id="{20C31909-F360-4906-9C45-4F8FD82F190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64440" y="4185385"/>
            <a:ext cx="496952" cy="496952"/>
          </a:xfrm>
          <a:prstGeom prst="rect">
            <a:avLst/>
          </a:prstGeom>
        </p:spPr>
      </p:pic>
      <p:pic>
        <p:nvPicPr>
          <p:cNvPr id="89" name="Graphic 8">
            <a:extLst>
              <a:ext uri="{FF2B5EF4-FFF2-40B4-BE49-F238E27FC236}">
                <a16:creationId xmlns:a16="http://schemas.microsoft.com/office/drawing/2014/main" id="{36302CE5-9FC7-45C1-A167-DE250CC8076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94068" y="4185385"/>
            <a:ext cx="507902" cy="507902"/>
          </a:xfrm>
          <a:prstGeom prst="rect">
            <a:avLst/>
          </a:prstGeom>
        </p:spPr>
      </p:pic>
    </p:spTree>
    <p:extLst>
      <p:ext uri="{BB962C8B-B14F-4D97-AF65-F5344CB8AC3E}">
        <p14:creationId xmlns:p14="http://schemas.microsoft.com/office/powerpoint/2010/main" val="2495945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P spid="74" grpId="0" animBg="1"/>
      <p:bldP spid="7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FBE3-7CC3-401B-AF0A-6478A8EAC9E0}"/>
              </a:ext>
            </a:extLst>
          </p:cNvPr>
          <p:cNvSpPr>
            <a:spLocks noGrp="1"/>
          </p:cNvSpPr>
          <p:nvPr>
            <p:ph type="title"/>
          </p:nvPr>
        </p:nvSpPr>
        <p:spPr/>
        <p:txBody>
          <a:bodyPr/>
          <a:lstStyle/>
          <a:p>
            <a:r>
              <a:rPr lang="en-US" dirty="0"/>
              <a:t>Mental picture vs Physical reality</a:t>
            </a:r>
          </a:p>
        </p:txBody>
      </p:sp>
      <p:sp>
        <p:nvSpPr>
          <p:cNvPr id="3" name="Content Placeholder 2">
            <a:extLst>
              <a:ext uri="{FF2B5EF4-FFF2-40B4-BE49-F238E27FC236}">
                <a16:creationId xmlns:a16="http://schemas.microsoft.com/office/drawing/2014/main" id="{34D430D4-1803-4AB4-B3DF-47E53E922DA6}"/>
              </a:ext>
            </a:extLst>
          </p:cNvPr>
          <p:cNvSpPr>
            <a:spLocks noGrp="1"/>
          </p:cNvSpPr>
          <p:nvPr>
            <p:ph idx="1"/>
          </p:nvPr>
        </p:nvSpPr>
        <p:spPr/>
        <p:txBody>
          <a:bodyPr/>
          <a:lstStyle/>
          <a:p>
            <a:r>
              <a:rPr lang="en-US" dirty="0"/>
              <a:t>Stateless? One execution per instance? Serverless?</a:t>
            </a:r>
          </a:p>
          <a:p>
            <a:r>
              <a:rPr lang="en-US" dirty="0"/>
              <a:t>Explore</a:t>
            </a:r>
          </a:p>
          <a:p>
            <a:pPr lvl="1"/>
            <a:r>
              <a:rPr lang="en-US" dirty="0"/>
              <a:t>Cross execution state (memory)</a:t>
            </a:r>
          </a:p>
          <a:p>
            <a:pPr lvl="1"/>
            <a:r>
              <a:rPr lang="en-US" dirty="0"/>
              <a:t>Multiple concurrent requests </a:t>
            </a:r>
          </a:p>
          <a:p>
            <a:pPr lvl="1"/>
            <a:r>
              <a:rPr lang="en-US" dirty="0"/>
              <a:t>Lifetime of an instance</a:t>
            </a:r>
          </a:p>
          <a:p>
            <a:pPr lvl="1"/>
            <a:r>
              <a:rPr lang="en-US" dirty="0"/>
              <a:t>Container details</a:t>
            </a:r>
          </a:p>
          <a:p>
            <a:r>
              <a:rPr lang="en-US" dirty="0"/>
              <a:t>Function with</a:t>
            </a:r>
          </a:p>
          <a:p>
            <a:pPr lvl="1"/>
            <a:r>
              <a:rPr lang="en-US" dirty="0"/>
              <a:t>Request counter (as cross execution state)</a:t>
            </a:r>
          </a:p>
          <a:p>
            <a:pPr lvl="1"/>
            <a:r>
              <a:rPr lang="en-US" dirty="0"/>
              <a:t>Concurrent requests counter (and multi second delay)</a:t>
            </a:r>
          </a:p>
          <a:p>
            <a:pPr lvl="1"/>
            <a:r>
              <a:rPr lang="en-US" dirty="0"/>
              <a:t>Write ‘still alive’ log messages</a:t>
            </a:r>
          </a:p>
          <a:p>
            <a:pPr lvl="1"/>
            <a:r>
              <a:rPr lang="en-US" dirty="0"/>
              <a:t>Get host details (from </a:t>
            </a:r>
            <a:r>
              <a:rPr lang="en-US" dirty="0" err="1"/>
              <a:t>Fn</a:t>
            </a:r>
            <a:r>
              <a:rPr lang="en-US" dirty="0"/>
              <a:t> context)</a:t>
            </a:r>
          </a:p>
          <a:p>
            <a:pPr lvl="1"/>
            <a:endParaRPr lang="en-US" dirty="0"/>
          </a:p>
          <a:p>
            <a:pPr lvl="1"/>
            <a:endParaRPr lang="en-US" dirty="0"/>
          </a:p>
        </p:txBody>
      </p:sp>
      <p:sp>
        <p:nvSpPr>
          <p:cNvPr id="4" name="Footer Placeholder 3">
            <a:extLst>
              <a:ext uri="{FF2B5EF4-FFF2-40B4-BE49-F238E27FC236}">
                <a16:creationId xmlns:a16="http://schemas.microsoft.com/office/drawing/2014/main" id="{4AC1F2AD-2CCC-4268-99F1-75557BC6A8B8}"/>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Oval 4">
            <a:extLst>
              <a:ext uri="{FF2B5EF4-FFF2-40B4-BE49-F238E27FC236}">
                <a16:creationId xmlns:a16="http://schemas.microsoft.com/office/drawing/2014/main" id="{EFF9DCD0-915F-4ECA-AF7B-91246A2C8F20}"/>
              </a:ext>
            </a:extLst>
          </p:cNvPr>
          <p:cNvSpPr/>
          <p:nvPr/>
        </p:nvSpPr>
        <p:spPr>
          <a:xfrm>
            <a:off x="5644800" y="146880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D7DE542-A22C-4A0A-B0D5-E4C98190AA4F}"/>
              </a:ext>
            </a:extLst>
          </p:cNvPr>
          <p:cNvSpPr txBox="1"/>
          <p:nvPr/>
        </p:nvSpPr>
        <p:spPr>
          <a:xfrm>
            <a:off x="6294373" y="1733527"/>
            <a:ext cx="1245534" cy="200055"/>
          </a:xfrm>
          <a:prstGeom prst="rect">
            <a:avLst/>
          </a:prstGeom>
          <a:noFill/>
        </p:spPr>
        <p:txBody>
          <a:bodyPr wrap="none" lIns="0" tIns="0" rIns="0" bIns="0" rtlCol="0">
            <a:spAutoFit/>
          </a:bodyPr>
          <a:lstStyle/>
          <a:p>
            <a:r>
              <a:rPr lang="en-US" sz="1300" b="1" i="1" dirty="0" err="1">
                <a:solidFill>
                  <a:schemeClr val="bg1"/>
                </a:solidFill>
              </a:rPr>
              <a:t>requestCounter</a:t>
            </a:r>
            <a:endParaRPr lang="en-US" sz="1300" b="1" i="1" dirty="0">
              <a:solidFill>
                <a:schemeClr val="bg1"/>
              </a:solidFill>
            </a:endParaRPr>
          </a:p>
        </p:txBody>
      </p:sp>
      <p:sp>
        <p:nvSpPr>
          <p:cNvPr id="7" name="TextBox 6">
            <a:extLst>
              <a:ext uri="{FF2B5EF4-FFF2-40B4-BE49-F238E27FC236}">
                <a16:creationId xmlns:a16="http://schemas.microsoft.com/office/drawing/2014/main" id="{30E5F8FB-C307-4B85-A18E-B78035ED0F36}"/>
              </a:ext>
            </a:extLst>
          </p:cNvPr>
          <p:cNvSpPr txBox="1"/>
          <p:nvPr/>
        </p:nvSpPr>
        <p:spPr>
          <a:xfrm>
            <a:off x="6967540" y="1979091"/>
            <a:ext cx="1627048" cy="200055"/>
          </a:xfrm>
          <a:prstGeom prst="rect">
            <a:avLst/>
          </a:prstGeom>
          <a:noFill/>
        </p:spPr>
        <p:txBody>
          <a:bodyPr wrap="none" lIns="0" tIns="0" rIns="0" bIns="0" rtlCol="0">
            <a:spAutoFit/>
          </a:bodyPr>
          <a:lstStyle/>
          <a:p>
            <a:r>
              <a:rPr lang="en-US" sz="1300" b="1" i="1" dirty="0" err="1">
                <a:solidFill>
                  <a:schemeClr val="bg1"/>
                </a:solidFill>
              </a:rPr>
              <a:t>concurrentRequests</a:t>
            </a:r>
            <a:endParaRPr lang="en-US" sz="1300" b="1" i="1" dirty="0">
              <a:solidFill>
                <a:schemeClr val="bg1"/>
              </a:solidFill>
            </a:endParaRPr>
          </a:p>
        </p:txBody>
      </p:sp>
      <p:sp>
        <p:nvSpPr>
          <p:cNvPr id="8" name="TextBox 7">
            <a:extLst>
              <a:ext uri="{FF2B5EF4-FFF2-40B4-BE49-F238E27FC236}">
                <a16:creationId xmlns:a16="http://schemas.microsoft.com/office/drawing/2014/main" id="{856DBDC9-1EF8-437A-BB9F-1CEDFD90EBBB}"/>
              </a:ext>
            </a:extLst>
          </p:cNvPr>
          <p:cNvSpPr txBox="1"/>
          <p:nvPr/>
        </p:nvSpPr>
        <p:spPr>
          <a:xfrm>
            <a:off x="5792169" y="2230814"/>
            <a:ext cx="1450718" cy="200055"/>
          </a:xfrm>
          <a:prstGeom prst="rect">
            <a:avLst/>
          </a:prstGeom>
          <a:noFill/>
        </p:spPr>
        <p:txBody>
          <a:bodyPr wrap="none" lIns="0" tIns="0" rIns="0" bIns="0" rtlCol="0">
            <a:spAutoFit/>
          </a:bodyPr>
          <a:lstStyle/>
          <a:p>
            <a:r>
              <a:rPr lang="en-US" sz="1300" b="1" i="1" dirty="0" err="1">
                <a:solidFill>
                  <a:schemeClr val="bg1"/>
                </a:solidFill>
              </a:rPr>
              <a:t>lifetimeOfInstance</a:t>
            </a:r>
            <a:endParaRPr lang="en-US" sz="1300" b="1" i="1" dirty="0">
              <a:solidFill>
                <a:schemeClr val="bg1"/>
              </a:solidFill>
            </a:endParaRPr>
          </a:p>
        </p:txBody>
      </p:sp>
      <p:sp>
        <p:nvSpPr>
          <p:cNvPr id="9" name="TextBox 8">
            <a:extLst>
              <a:ext uri="{FF2B5EF4-FFF2-40B4-BE49-F238E27FC236}">
                <a16:creationId xmlns:a16="http://schemas.microsoft.com/office/drawing/2014/main" id="{F078C9C7-E600-4461-B849-32DD5A108BA1}"/>
              </a:ext>
            </a:extLst>
          </p:cNvPr>
          <p:cNvSpPr txBox="1"/>
          <p:nvPr/>
        </p:nvSpPr>
        <p:spPr>
          <a:xfrm>
            <a:off x="6517528" y="2826382"/>
            <a:ext cx="1599797" cy="200055"/>
          </a:xfrm>
          <a:prstGeom prst="rect">
            <a:avLst/>
          </a:prstGeom>
          <a:noFill/>
        </p:spPr>
        <p:txBody>
          <a:bodyPr wrap="none" lIns="0" tIns="0" rIns="0" bIns="0" rtlCol="0">
            <a:spAutoFit/>
          </a:bodyPr>
          <a:lstStyle/>
          <a:p>
            <a:r>
              <a:rPr lang="en-US" sz="1300" b="1" i="1" dirty="0" err="1">
                <a:solidFill>
                  <a:schemeClr val="bg1"/>
                </a:solidFill>
              </a:rPr>
              <a:t>process.on</a:t>
            </a:r>
            <a:r>
              <a:rPr lang="en-US" sz="1300" b="1" i="1" dirty="0">
                <a:solidFill>
                  <a:schemeClr val="bg1"/>
                </a:solidFill>
              </a:rPr>
              <a:t>(‘exit’,…)</a:t>
            </a:r>
          </a:p>
        </p:txBody>
      </p:sp>
      <p:sp>
        <p:nvSpPr>
          <p:cNvPr id="10" name="Arrow: Right 9">
            <a:extLst>
              <a:ext uri="{FF2B5EF4-FFF2-40B4-BE49-F238E27FC236}">
                <a16:creationId xmlns:a16="http://schemas.microsoft.com/office/drawing/2014/main" id="{669DBCD5-1080-43E4-8EF6-7D51FF9DC5DF}"/>
              </a:ext>
            </a:extLst>
          </p:cNvPr>
          <p:cNvSpPr/>
          <p:nvPr/>
        </p:nvSpPr>
        <p:spPr>
          <a:xfrm>
            <a:off x="4629600" y="1851555"/>
            <a:ext cx="1162569" cy="20005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1E5240B0-8C66-47C1-B052-CD6650292218}"/>
              </a:ext>
            </a:extLst>
          </p:cNvPr>
          <p:cNvSpPr/>
          <p:nvPr/>
        </p:nvSpPr>
        <p:spPr>
          <a:xfrm>
            <a:off x="4328819" y="2147955"/>
            <a:ext cx="1315981" cy="19165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995D0A5D-B84C-4056-8C15-258A59ECDCC5}"/>
              </a:ext>
            </a:extLst>
          </p:cNvPr>
          <p:cNvSpPr/>
          <p:nvPr/>
        </p:nvSpPr>
        <p:spPr>
          <a:xfrm>
            <a:off x="4328819" y="2430105"/>
            <a:ext cx="1315981" cy="19165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4A7286C-DBE5-442E-9CF8-A80909B6540D}"/>
              </a:ext>
            </a:extLst>
          </p:cNvPr>
          <p:cNvSpPr/>
          <p:nvPr/>
        </p:nvSpPr>
        <p:spPr>
          <a:xfrm>
            <a:off x="4894605" y="2634779"/>
            <a:ext cx="849600" cy="20005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355DCE8B-316E-4C6B-B92E-BB7055C899FB}"/>
              </a:ext>
            </a:extLst>
          </p:cNvPr>
          <p:cNvSpPr/>
          <p:nvPr/>
        </p:nvSpPr>
        <p:spPr>
          <a:xfrm>
            <a:off x="4918595" y="2925957"/>
            <a:ext cx="1162569" cy="22860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C4E1D28-28B5-44D6-911E-B46B4113B823}"/>
              </a:ext>
            </a:extLst>
          </p:cNvPr>
          <p:cNvSpPr txBox="1"/>
          <p:nvPr/>
        </p:nvSpPr>
        <p:spPr>
          <a:xfrm>
            <a:off x="7315647" y="2508299"/>
            <a:ext cx="1043555" cy="200055"/>
          </a:xfrm>
          <a:prstGeom prst="rect">
            <a:avLst/>
          </a:prstGeom>
          <a:noFill/>
        </p:spPr>
        <p:txBody>
          <a:bodyPr wrap="none" lIns="0" tIns="0" rIns="0" bIns="0" rtlCol="0">
            <a:spAutoFit/>
          </a:bodyPr>
          <a:lstStyle/>
          <a:p>
            <a:r>
              <a:rPr lang="en-US" sz="1300" b="1" i="1" dirty="0">
                <a:solidFill>
                  <a:schemeClr val="bg1"/>
                </a:solidFill>
              </a:rPr>
              <a:t>console.log()</a:t>
            </a:r>
          </a:p>
        </p:txBody>
      </p:sp>
    </p:spTree>
    <p:extLst>
      <p:ext uri="{BB962C8B-B14F-4D97-AF65-F5344CB8AC3E}">
        <p14:creationId xmlns:p14="http://schemas.microsoft.com/office/powerpoint/2010/main" val="1050414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74300AE-B117-46F0-B51F-1FFE28FB612D}"/>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en-NL"/>
          </a:p>
        </p:txBody>
      </p:sp>
      <p:sp>
        <p:nvSpPr>
          <p:cNvPr id="10" name="Title 2">
            <a:extLst>
              <a:ext uri="{FF2B5EF4-FFF2-40B4-BE49-F238E27FC236}">
                <a16:creationId xmlns:a16="http://schemas.microsoft.com/office/drawing/2014/main" id="{806835BA-5E26-439A-A769-BE1C1129E653}"/>
              </a:ext>
            </a:extLst>
          </p:cNvPr>
          <p:cNvSpPr>
            <a:spLocks noGrp="1"/>
          </p:cNvSpPr>
          <p:nvPr>
            <p:ph type="title"/>
          </p:nvPr>
        </p:nvSpPr>
        <p:spPr>
          <a:xfrm>
            <a:off x="719999" y="288000"/>
            <a:ext cx="6624000" cy="504000"/>
          </a:xfrm>
        </p:spPr>
        <p:txBody>
          <a:bodyPr/>
          <a:lstStyle/>
          <a:p>
            <a:r>
              <a:rPr lang="en-US" dirty="0"/>
              <a:t>Pricing Oracle Functions – no use, no pay</a:t>
            </a:r>
            <a:br>
              <a:rPr lang="en-US" dirty="0"/>
            </a:br>
            <a:r>
              <a:rPr lang="en-US" dirty="0"/>
              <a:t>(and even if quite a bit of use – then still no pay)</a:t>
            </a:r>
          </a:p>
        </p:txBody>
      </p:sp>
      <p:pic>
        <p:nvPicPr>
          <p:cNvPr id="5" name="Picture 4" descr="Graphical user interface, application&#10;&#10;Description automatically generated">
            <a:extLst>
              <a:ext uri="{FF2B5EF4-FFF2-40B4-BE49-F238E27FC236}">
                <a16:creationId xmlns:a16="http://schemas.microsoft.com/office/drawing/2014/main" id="{B0B5206E-883C-4D03-AE25-8B240B8A1C7E}"/>
              </a:ext>
            </a:extLst>
          </p:cNvPr>
          <p:cNvPicPr>
            <a:picLocks noChangeAspect="1"/>
          </p:cNvPicPr>
          <p:nvPr/>
        </p:nvPicPr>
        <p:blipFill>
          <a:blip r:embed="rId2"/>
          <a:stretch>
            <a:fillRect/>
          </a:stretch>
        </p:blipFill>
        <p:spPr>
          <a:xfrm>
            <a:off x="797807" y="1143000"/>
            <a:ext cx="7548385" cy="351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2076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0464-300B-4971-BA18-911DECE4B8AD}"/>
              </a:ext>
            </a:extLst>
          </p:cNvPr>
          <p:cNvSpPr>
            <a:spLocks noGrp="1"/>
          </p:cNvSpPr>
          <p:nvPr>
            <p:ph type="title"/>
          </p:nvPr>
        </p:nvSpPr>
        <p:spPr/>
        <p:txBody>
          <a:bodyPr/>
          <a:lstStyle/>
          <a:p>
            <a:r>
              <a:rPr lang="en-US" dirty="0"/>
              <a:t>Logical Grouping on OCI to work with Functions</a:t>
            </a:r>
          </a:p>
        </p:txBody>
      </p:sp>
      <p:sp>
        <p:nvSpPr>
          <p:cNvPr id="4" name="Footer Placeholder 3">
            <a:extLst>
              <a:ext uri="{FF2B5EF4-FFF2-40B4-BE49-F238E27FC236}">
                <a16:creationId xmlns:a16="http://schemas.microsoft.com/office/drawing/2014/main" id="{6856D00C-AD97-4928-B49D-FE57DCC136DE}"/>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7" name="Rectangle 6">
            <a:extLst>
              <a:ext uri="{FF2B5EF4-FFF2-40B4-BE49-F238E27FC236}">
                <a16:creationId xmlns:a16="http://schemas.microsoft.com/office/drawing/2014/main" id="{4B6EC0A1-736A-46C3-A325-BFE64B981FA6}"/>
              </a:ext>
            </a:extLst>
          </p:cNvPr>
          <p:cNvSpPr/>
          <p:nvPr/>
        </p:nvSpPr>
        <p:spPr>
          <a:xfrm>
            <a:off x="5650198" y="2027515"/>
            <a:ext cx="1412541" cy="235449"/>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Policies</a:t>
            </a:r>
          </a:p>
        </p:txBody>
      </p:sp>
      <p:sp>
        <p:nvSpPr>
          <p:cNvPr id="8" name="Rectangle 7">
            <a:extLst>
              <a:ext uri="{FF2B5EF4-FFF2-40B4-BE49-F238E27FC236}">
                <a16:creationId xmlns:a16="http://schemas.microsoft.com/office/drawing/2014/main" id="{5D5F9C49-48AA-4CC6-8BB5-8F6287C91389}"/>
              </a:ext>
            </a:extLst>
          </p:cNvPr>
          <p:cNvSpPr/>
          <p:nvPr/>
        </p:nvSpPr>
        <p:spPr>
          <a:xfrm>
            <a:off x="5690747" y="1375131"/>
            <a:ext cx="1412541" cy="235449"/>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Groups</a:t>
            </a:r>
          </a:p>
        </p:txBody>
      </p:sp>
      <p:pic>
        <p:nvPicPr>
          <p:cNvPr id="11" name="Graphic 10">
            <a:extLst>
              <a:ext uri="{FF2B5EF4-FFF2-40B4-BE49-F238E27FC236}">
                <a16:creationId xmlns:a16="http://schemas.microsoft.com/office/drawing/2014/main" id="{21366575-E5B5-4A58-8DEB-949B384E2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08645" y="1037170"/>
            <a:ext cx="534493" cy="449039"/>
          </a:xfrm>
          <a:prstGeom prst="rect">
            <a:avLst/>
          </a:prstGeom>
        </p:spPr>
      </p:pic>
      <p:pic>
        <p:nvPicPr>
          <p:cNvPr id="12" name="Graphic 11">
            <a:extLst>
              <a:ext uri="{FF2B5EF4-FFF2-40B4-BE49-F238E27FC236}">
                <a16:creationId xmlns:a16="http://schemas.microsoft.com/office/drawing/2014/main" id="{72354AA3-16D5-4E14-AF7D-4A6B07BA21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8820" y="1622815"/>
            <a:ext cx="493193" cy="414342"/>
          </a:xfrm>
          <a:prstGeom prst="rect">
            <a:avLst/>
          </a:prstGeom>
        </p:spPr>
      </p:pic>
      <p:sp>
        <p:nvSpPr>
          <p:cNvPr id="13" name="Rectangle 12">
            <a:extLst>
              <a:ext uri="{FF2B5EF4-FFF2-40B4-BE49-F238E27FC236}">
                <a16:creationId xmlns:a16="http://schemas.microsoft.com/office/drawing/2014/main" id="{EFE08BAB-E2DA-49BF-B9D4-6B577B8CF922}"/>
              </a:ext>
            </a:extLst>
          </p:cNvPr>
          <p:cNvSpPr/>
          <p:nvPr/>
        </p:nvSpPr>
        <p:spPr>
          <a:xfrm>
            <a:off x="719998" y="1037170"/>
            <a:ext cx="6038697" cy="3489110"/>
          </a:xfrm>
          <a:prstGeom prst="rect">
            <a:avLst/>
          </a:prstGeom>
          <a:noFill/>
          <a:ln w="1905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chemeClr val="tx2"/>
                </a:solidFill>
                <a:latin typeface="MS UI Gothic" panose="020B0600070205080204" pitchFamily="34" charset="-128"/>
                <a:ea typeface="Calibri" charset="0"/>
                <a:cs typeface="Oracle Sans" panose="020B0503020204020204" pitchFamily="34" charset="0"/>
              </a:rPr>
              <a:t>TENANCY</a:t>
            </a:r>
          </a:p>
        </p:txBody>
      </p:sp>
      <p:sp>
        <p:nvSpPr>
          <p:cNvPr id="14" name="Rectangle 13">
            <a:extLst>
              <a:ext uri="{FF2B5EF4-FFF2-40B4-BE49-F238E27FC236}">
                <a16:creationId xmlns:a16="http://schemas.microsoft.com/office/drawing/2014/main" id="{72B20226-E3E8-4D7D-8EBE-7DC72133219D}"/>
              </a:ext>
            </a:extLst>
          </p:cNvPr>
          <p:cNvSpPr/>
          <p:nvPr/>
        </p:nvSpPr>
        <p:spPr>
          <a:xfrm>
            <a:off x="960120" y="1247772"/>
            <a:ext cx="4183380" cy="2947795"/>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000" dirty="0">
                <a:solidFill>
                  <a:schemeClr val="tx2"/>
                </a:solidFill>
                <a:latin typeface="MS UI Gothic" panose="020B0600070205080204" pitchFamily="34" charset="-128"/>
                <a:ea typeface="Calibri" charset="0"/>
                <a:cs typeface="Oracle Sans" panose="020B0503020204020204" pitchFamily="34" charset="0"/>
              </a:rPr>
              <a:t>COMPARTMENT</a:t>
            </a:r>
          </a:p>
        </p:txBody>
      </p:sp>
      <p:sp>
        <p:nvSpPr>
          <p:cNvPr id="28" name="Rectangle 27">
            <a:extLst>
              <a:ext uri="{FF2B5EF4-FFF2-40B4-BE49-F238E27FC236}">
                <a16:creationId xmlns:a16="http://schemas.microsoft.com/office/drawing/2014/main" id="{BFC85DA3-74C3-4A85-A5DD-AF727B57390D}"/>
              </a:ext>
            </a:extLst>
          </p:cNvPr>
          <p:cNvSpPr/>
          <p:nvPr/>
        </p:nvSpPr>
        <p:spPr>
          <a:xfrm>
            <a:off x="1886303" y="2597679"/>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sp>
        <p:nvSpPr>
          <p:cNvPr id="29" name="Rectangle 28">
            <a:extLst>
              <a:ext uri="{FF2B5EF4-FFF2-40B4-BE49-F238E27FC236}">
                <a16:creationId xmlns:a16="http://schemas.microsoft.com/office/drawing/2014/main" id="{3282C974-5E97-4C5C-B9A5-964B043B3828}"/>
              </a:ext>
            </a:extLst>
          </p:cNvPr>
          <p:cNvSpPr/>
          <p:nvPr/>
        </p:nvSpPr>
        <p:spPr>
          <a:xfrm>
            <a:off x="6024326" y="4195567"/>
            <a:ext cx="759616"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Container Registry</a:t>
            </a:r>
          </a:p>
        </p:txBody>
      </p:sp>
      <p:pic>
        <p:nvPicPr>
          <p:cNvPr id="30" name="Graphic 29">
            <a:extLst>
              <a:ext uri="{FF2B5EF4-FFF2-40B4-BE49-F238E27FC236}">
                <a16:creationId xmlns:a16="http://schemas.microsoft.com/office/drawing/2014/main" id="{A64E1F93-5789-4BBD-8932-9E6F3BE3B5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75210" y="2128368"/>
            <a:ext cx="496952" cy="496952"/>
          </a:xfrm>
          <a:prstGeom prst="rect">
            <a:avLst/>
          </a:prstGeom>
        </p:spPr>
      </p:pic>
      <p:pic>
        <p:nvPicPr>
          <p:cNvPr id="31" name="Graphic 30">
            <a:extLst>
              <a:ext uri="{FF2B5EF4-FFF2-40B4-BE49-F238E27FC236}">
                <a16:creationId xmlns:a16="http://schemas.microsoft.com/office/drawing/2014/main" id="{E2ED7760-4FC1-4071-A06C-DD362809CB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55559" y="3680640"/>
            <a:ext cx="496952" cy="496952"/>
          </a:xfrm>
          <a:prstGeom prst="rect">
            <a:avLst/>
          </a:prstGeom>
        </p:spPr>
      </p:pic>
      <p:sp>
        <p:nvSpPr>
          <p:cNvPr id="32" name="Rectangle 31">
            <a:extLst>
              <a:ext uri="{FF2B5EF4-FFF2-40B4-BE49-F238E27FC236}">
                <a16:creationId xmlns:a16="http://schemas.microsoft.com/office/drawing/2014/main" id="{2DC1EE86-7A22-4E0A-9FF4-F76F55E292E6}"/>
              </a:ext>
            </a:extLst>
          </p:cNvPr>
          <p:cNvSpPr/>
          <p:nvPr/>
        </p:nvSpPr>
        <p:spPr>
          <a:xfrm>
            <a:off x="1463039" y="1866900"/>
            <a:ext cx="1524001" cy="1269621"/>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000" dirty="0">
                <a:solidFill>
                  <a:schemeClr val="tx2"/>
                </a:solidFill>
                <a:latin typeface="MS UI Gothic" panose="020B0600070205080204" pitchFamily="34" charset="-128"/>
                <a:ea typeface="Calibri" charset="0"/>
                <a:cs typeface="Oracle Sans" panose="020B0503020204020204" pitchFamily="34" charset="0"/>
              </a:rPr>
              <a:t>Application</a:t>
            </a:r>
          </a:p>
        </p:txBody>
      </p:sp>
      <p:pic>
        <p:nvPicPr>
          <p:cNvPr id="33" name="Graphic 32">
            <a:extLst>
              <a:ext uri="{FF2B5EF4-FFF2-40B4-BE49-F238E27FC236}">
                <a16:creationId xmlns:a16="http://schemas.microsoft.com/office/drawing/2014/main" id="{51E000F9-E16B-483E-9A23-2FAE4E9980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71221" y="2128368"/>
            <a:ext cx="496952" cy="496952"/>
          </a:xfrm>
          <a:prstGeom prst="rect">
            <a:avLst/>
          </a:prstGeom>
        </p:spPr>
      </p:pic>
      <p:sp>
        <p:nvSpPr>
          <p:cNvPr id="34" name="Rectangle 33">
            <a:extLst>
              <a:ext uri="{FF2B5EF4-FFF2-40B4-BE49-F238E27FC236}">
                <a16:creationId xmlns:a16="http://schemas.microsoft.com/office/drawing/2014/main" id="{F5B991E2-7650-4198-B532-E028405E77B1}"/>
              </a:ext>
            </a:extLst>
          </p:cNvPr>
          <p:cNvSpPr/>
          <p:nvPr/>
        </p:nvSpPr>
        <p:spPr>
          <a:xfrm>
            <a:off x="3228073" y="2585504"/>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35" name="Graphic 34">
            <a:extLst>
              <a:ext uri="{FF2B5EF4-FFF2-40B4-BE49-F238E27FC236}">
                <a16:creationId xmlns:a16="http://schemas.microsoft.com/office/drawing/2014/main" id="{488982B6-BFEB-4059-B9C5-3514F0AF9C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05190" y="2128368"/>
            <a:ext cx="496952" cy="496952"/>
          </a:xfrm>
          <a:prstGeom prst="rect">
            <a:avLst/>
          </a:prstGeom>
        </p:spPr>
      </p:pic>
      <p:sp>
        <p:nvSpPr>
          <p:cNvPr id="36" name="Rectangle 35">
            <a:extLst>
              <a:ext uri="{FF2B5EF4-FFF2-40B4-BE49-F238E27FC236}">
                <a16:creationId xmlns:a16="http://schemas.microsoft.com/office/drawing/2014/main" id="{898DD17C-3A91-4A16-A2D1-E1EC5D82EC8D}"/>
              </a:ext>
            </a:extLst>
          </p:cNvPr>
          <p:cNvSpPr/>
          <p:nvPr/>
        </p:nvSpPr>
        <p:spPr>
          <a:xfrm>
            <a:off x="3093019" y="1866900"/>
            <a:ext cx="952379" cy="1269621"/>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000" dirty="0">
                <a:solidFill>
                  <a:schemeClr val="tx2"/>
                </a:solidFill>
                <a:latin typeface="MS UI Gothic" panose="020B0600070205080204" pitchFamily="34" charset="-128"/>
                <a:ea typeface="Calibri" charset="0"/>
                <a:cs typeface="Oracle Sans" panose="020B0503020204020204" pitchFamily="34" charset="0"/>
              </a:rPr>
              <a:t>Application</a:t>
            </a:r>
          </a:p>
        </p:txBody>
      </p:sp>
      <p:grpSp>
        <p:nvGrpSpPr>
          <p:cNvPr id="15" name="Group 14">
            <a:extLst>
              <a:ext uri="{FF2B5EF4-FFF2-40B4-BE49-F238E27FC236}">
                <a16:creationId xmlns:a16="http://schemas.microsoft.com/office/drawing/2014/main" id="{6F62EBD2-9422-4F49-AB0D-E094B0377278}"/>
              </a:ext>
            </a:extLst>
          </p:cNvPr>
          <p:cNvGrpSpPr/>
          <p:nvPr/>
        </p:nvGrpSpPr>
        <p:grpSpPr>
          <a:xfrm>
            <a:off x="1173479" y="1486210"/>
            <a:ext cx="4349381" cy="2995637"/>
            <a:chOff x="3342231" y="3938732"/>
            <a:chExt cx="2192607" cy="2198155"/>
          </a:xfrm>
        </p:grpSpPr>
        <p:grpSp>
          <p:nvGrpSpPr>
            <p:cNvPr id="16" name="Group 15">
              <a:extLst>
                <a:ext uri="{FF2B5EF4-FFF2-40B4-BE49-F238E27FC236}">
                  <a16:creationId xmlns:a16="http://schemas.microsoft.com/office/drawing/2014/main" id="{8BD35D0A-1F9E-445E-89D7-AF22706CAA30}"/>
                </a:ext>
              </a:extLst>
            </p:cNvPr>
            <p:cNvGrpSpPr/>
            <p:nvPr/>
          </p:nvGrpSpPr>
          <p:grpSpPr>
            <a:xfrm>
              <a:off x="3342231" y="3938732"/>
              <a:ext cx="2192607" cy="2198155"/>
              <a:chOff x="3342231" y="3938732"/>
              <a:chExt cx="2192607" cy="2198155"/>
            </a:xfrm>
          </p:grpSpPr>
          <p:sp>
            <p:nvSpPr>
              <p:cNvPr id="18" name="Rectangle 17">
                <a:extLst>
                  <a:ext uri="{FF2B5EF4-FFF2-40B4-BE49-F238E27FC236}">
                    <a16:creationId xmlns:a16="http://schemas.microsoft.com/office/drawing/2014/main" id="{E2157B23-5438-4272-B217-A302D0032101}"/>
                  </a:ext>
                </a:extLst>
              </p:cNvPr>
              <p:cNvSpPr/>
              <p:nvPr/>
            </p:nvSpPr>
            <p:spPr>
              <a:xfrm>
                <a:off x="3342231" y="3938732"/>
                <a:ext cx="1752600" cy="1733550"/>
              </a:xfrm>
              <a:prstGeom prst="rect">
                <a:avLst/>
              </a:pr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chemeClr val="tx2"/>
                    </a:solidFill>
                    <a:latin typeface="MS UI Gothic" panose="020B0600070205080204" pitchFamily="34" charset="-128"/>
                    <a:ea typeface="Calibri" charset="0"/>
                    <a:cs typeface="Oracle Sans" panose="020B0503020204020204" pitchFamily="34" charset="0"/>
                  </a:rPr>
                  <a:t>VCN</a:t>
                </a:r>
              </a:p>
            </p:txBody>
          </p:sp>
          <p:sp>
            <p:nvSpPr>
              <p:cNvPr id="19" name="Rectangle 18">
                <a:extLst>
                  <a:ext uri="{FF2B5EF4-FFF2-40B4-BE49-F238E27FC236}">
                    <a16:creationId xmlns:a16="http://schemas.microsoft.com/office/drawing/2014/main" id="{69B48FBE-B3F7-46F2-9C4E-227D8A6A8584}"/>
                  </a:ext>
                </a:extLst>
              </p:cNvPr>
              <p:cNvSpPr/>
              <p:nvPr/>
            </p:nvSpPr>
            <p:spPr>
              <a:xfrm>
                <a:off x="4886926" y="5387560"/>
                <a:ext cx="328955" cy="473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1B55087-7D73-4CC6-A4EC-B7644AB3F9FD}"/>
                  </a:ext>
                </a:extLst>
              </p:cNvPr>
              <p:cNvSpPr/>
              <p:nvPr/>
            </p:nvSpPr>
            <p:spPr>
              <a:xfrm>
                <a:off x="5205883" y="5663108"/>
                <a:ext cx="328955" cy="473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Graphic 16">
              <a:extLst>
                <a:ext uri="{FF2B5EF4-FFF2-40B4-BE49-F238E27FC236}">
                  <a16:creationId xmlns:a16="http://schemas.microsoft.com/office/drawing/2014/main" id="{9E4D7E7C-CB65-402D-B3E6-AE48A502484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78410" y="5446552"/>
              <a:ext cx="337471" cy="337471"/>
            </a:xfrm>
            <a:prstGeom prst="rect">
              <a:avLst/>
            </a:prstGeom>
          </p:spPr>
        </p:pic>
      </p:grpSp>
      <p:grpSp>
        <p:nvGrpSpPr>
          <p:cNvPr id="20" name="Group 19">
            <a:extLst>
              <a:ext uri="{FF2B5EF4-FFF2-40B4-BE49-F238E27FC236}">
                <a16:creationId xmlns:a16="http://schemas.microsoft.com/office/drawing/2014/main" id="{DF074837-010F-47AA-97E0-6552FE931B36}"/>
              </a:ext>
            </a:extLst>
          </p:cNvPr>
          <p:cNvGrpSpPr/>
          <p:nvPr/>
        </p:nvGrpSpPr>
        <p:grpSpPr>
          <a:xfrm>
            <a:off x="1363981" y="1682833"/>
            <a:ext cx="3222564" cy="1927365"/>
            <a:chOff x="5364995" y="3938732"/>
            <a:chExt cx="2026880" cy="1873378"/>
          </a:xfrm>
        </p:grpSpPr>
        <p:grpSp>
          <p:nvGrpSpPr>
            <p:cNvPr id="21" name="Group 20">
              <a:extLst>
                <a:ext uri="{FF2B5EF4-FFF2-40B4-BE49-F238E27FC236}">
                  <a16:creationId xmlns:a16="http://schemas.microsoft.com/office/drawing/2014/main" id="{78FAC1CA-54EB-4E10-B88C-DA64BEB40C2B}"/>
                </a:ext>
              </a:extLst>
            </p:cNvPr>
            <p:cNvGrpSpPr/>
            <p:nvPr/>
          </p:nvGrpSpPr>
          <p:grpSpPr>
            <a:xfrm>
              <a:off x="5364995" y="3938732"/>
              <a:ext cx="1917205" cy="1777553"/>
              <a:chOff x="5364995" y="3938732"/>
              <a:chExt cx="1917205" cy="1777553"/>
            </a:xfrm>
          </p:grpSpPr>
          <p:sp>
            <p:nvSpPr>
              <p:cNvPr id="23" name="Rectangle 22">
                <a:extLst>
                  <a:ext uri="{FF2B5EF4-FFF2-40B4-BE49-F238E27FC236}">
                    <a16:creationId xmlns:a16="http://schemas.microsoft.com/office/drawing/2014/main" id="{4A60FF63-72AC-4788-8B50-40A2C146EF47}"/>
                  </a:ext>
                </a:extLst>
              </p:cNvPr>
              <p:cNvSpPr/>
              <p:nvPr/>
            </p:nvSpPr>
            <p:spPr>
              <a:xfrm>
                <a:off x="5364995" y="3938732"/>
                <a:ext cx="1854780" cy="1733550"/>
              </a:xfrm>
              <a:prstGeom prst="rect">
                <a:avLst/>
              </a:prstGeom>
              <a:noFill/>
              <a:ln w="1270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000" dirty="0">
                    <a:solidFill>
                      <a:schemeClr val="tx2"/>
                    </a:solidFill>
                    <a:latin typeface="MS UI Gothic" panose="020B0600070205080204" pitchFamily="34" charset="-128"/>
                    <a:ea typeface="Calibri" charset="0"/>
                    <a:cs typeface="Oracle Sans" panose="020B0503020204020204" pitchFamily="34" charset="0"/>
                  </a:rPr>
                  <a:t>SUBNET</a:t>
                </a:r>
              </a:p>
            </p:txBody>
          </p:sp>
          <p:sp>
            <p:nvSpPr>
              <p:cNvPr id="24" name="Rectangle 23">
                <a:extLst>
                  <a:ext uri="{FF2B5EF4-FFF2-40B4-BE49-F238E27FC236}">
                    <a16:creationId xmlns:a16="http://schemas.microsoft.com/office/drawing/2014/main" id="{E1114BA6-70C6-4BDE-A810-BA30F9B19EC8}"/>
                  </a:ext>
                </a:extLst>
              </p:cNvPr>
              <p:cNvSpPr/>
              <p:nvPr/>
            </p:nvSpPr>
            <p:spPr>
              <a:xfrm>
                <a:off x="7027989" y="5396519"/>
                <a:ext cx="254211" cy="319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Graphic 21">
              <a:extLst>
                <a:ext uri="{FF2B5EF4-FFF2-40B4-BE49-F238E27FC236}">
                  <a16:creationId xmlns:a16="http://schemas.microsoft.com/office/drawing/2014/main" id="{9E5957D1-8CE2-41B0-9020-E9AA27741EA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47661" y="5367896"/>
              <a:ext cx="444214" cy="444214"/>
            </a:xfrm>
            <a:prstGeom prst="rect">
              <a:avLst/>
            </a:prstGeom>
          </p:spPr>
        </p:pic>
      </p:grpSp>
      <p:pic>
        <p:nvPicPr>
          <p:cNvPr id="10" name="Graphic 9">
            <a:extLst>
              <a:ext uri="{FF2B5EF4-FFF2-40B4-BE49-F238E27FC236}">
                <a16:creationId xmlns:a16="http://schemas.microsoft.com/office/drawing/2014/main" id="{75BFE493-15C3-4ECB-BE7F-5B42A1343EE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893680" y="3940857"/>
            <a:ext cx="605825" cy="508967"/>
          </a:xfrm>
          <a:prstGeom prst="rect">
            <a:avLst/>
          </a:prstGeom>
        </p:spPr>
      </p:pic>
    </p:spTree>
    <p:extLst>
      <p:ext uri="{BB962C8B-B14F-4D97-AF65-F5344CB8AC3E}">
        <p14:creationId xmlns:p14="http://schemas.microsoft.com/office/powerpoint/2010/main" val="140247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animBg="1"/>
      <p:bldP spid="14" grpId="0" animBg="1"/>
      <p:bldP spid="29" grpId="0"/>
      <p:bldP spid="32" grpId="0" animBg="1"/>
      <p:bldP spid="34" grpId="0"/>
      <p:bldP spid="3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98BE-C213-41F2-81A0-EC1496E6231B}"/>
              </a:ext>
            </a:extLst>
          </p:cNvPr>
          <p:cNvSpPr>
            <a:spLocks noGrp="1"/>
          </p:cNvSpPr>
          <p:nvPr>
            <p:ph type="title"/>
          </p:nvPr>
        </p:nvSpPr>
        <p:spPr/>
        <p:txBody>
          <a:bodyPr/>
          <a:lstStyle/>
          <a:p>
            <a:r>
              <a:rPr lang="en-US" dirty="0"/>
              <a:t>Function execution is triggered by</a:t>
            </a:r>
          </a:p>
        </p:txBody>
      </p:sp>
      <p:sp>
        <p:nvSpPr>
          <p:cNvPr id="4" name="Footer Placeholder 3">
            <a:extLst>
              <a:ext uri="{FF2B5EF4-FFF2-40B4-BE49-F238E27FC236}">
                <a16:creationId xmlns:a16="http://schemas.microsoft.com/office/drawing/2014/main" id="{9B5B07EC-C9F6-48AA-8063-5AC7CBCF815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Rectangle 4">
            <a:extLst>
              <a:ext uri="{FF2B5EF4-FFF2-40B4-BE49-F238E27FC236}">
                <a16:creationId xmlns:a16="http://schemas.microsoft.com/office/drawing/2014/main" id="{D1692285-38E9-406B-ABBD-6D7B5D5D26E8}"/>
              </a:ext>
            </a:extLst>
          </p:cNvPr>
          <p:cNvSpPr/>
          <p:nvPr/>
        </p:nvSpPr>
        <p:spPr>
          <a:xfrm>
            <a:off x="1457127" y="1888129"/>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6" name="Graphic 5">
            <a:extLst>
              <a:ext uri="{FF2B5EF4-FFF2-40B4-BE49-F238E27FC236}">
                <a16:creationId xmlns:a16="http://schemas.microsoft.com/office/drawing/2014/main" id="{9BBED9D8-A2CF-4D86-914F-E290F3E366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1175" y="1470125"/>
            <a:ext cx="496952" cy="496952"/>
          </a:xfrm>
          <a:prstGeom prst="rect">
            <a:avLst/>
          </a:prstGeom>
        </p:spPr>
      </p:pic>
      <p:sp>
        <p:nvSpPr>
          <p:cNvPr id="8" name="Rectangle 7">
            <a:extLst>
              <a:ext uri="{FF2B5EF4-FFF2-40B4-BE49-F238E27FC236}">
                <a16:creationId xmlns:a16="http://schemas.microsoft.com/office/drawing/2014/main" id="{E5618E2C-4107-4D2E-A70A-9651898B5674}"/>
              </a:ext>
            </a:extLst>
          </p:cNvPr>
          <p:cNvSpPr/>
          <p:nvPr/>
        </p:nvSpPr>
        <p:spPr>
          <a:xfrm>
            <a:off x="1525475" y="3646683"/>
            <a:ext cx="945613"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Notifications</a:t>
            </a:r>
          </a:p>
        </p:txBody>
      </p:sp>
      <p:sp>
        <p:nvSpPr>
          <p:cNvPr id="10" name="Rectangle 9">
            <a:extLst>
              <a:ext uri="{FF2B5EF4-FFF2-40B4-BE49-F238E27FC236}">
                <a16:creationId xmlns:a16="http://schemas.microsoft.com/office/drawing/2014/main" id="{B24D8772-D496-43B5-A29E-CCB6A3BAE45D}"/>
              </a:ext>
            </a:extLst>
          </p:cNvPr>
          <p:cNvSpPr/>
          <p:nvPr/>
        </p:nvSpPr>
        <p:spPr>
          <a:xfrm>
            <a:off x="1518375" y="2891011"/>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Events</a:t>
            </a:r>
          </a:p>
        </p:txBody>
      </p:sp>
      <p:pic>
        <p:nvPicPr>
          <p:cNvPr id="11" name="Graphic 10">
            <a:extLst>
              <a:ext uri="{FF2B5EF4-FFF2-40B4-BE49-F238E27FC236}">
                <a16:creationId xmlns:a16="http://schemas.microsoft.com/office/drawing/2014/main" id="{AC580D54-2CCD-401D-9B3E-7916040211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8724" y="2517937"/>
            <a:ext cx="496952" cy="496952"/>
          </a:xfrm>
          <a:prstGeom prst="rect">
            <a:avLst/>
          </a:prstGeom>
        </p:spPr>
      </p:pic>
      <p:pic>
        <p:nvPicPr>
          <p:cNvPr id="12" name="Graphic 11">
            <a:extLst>
              <a:ext uri="{FF2B5EF4-FFF2-40B4-BE49-F238E27FC236}">
                <a16:creationId xmlns:a16="http://schemas.microsoft.com/office/drawing/2014/main" id="{A0FD56DD-B370-4545-803B-6F8A39DA9D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32088" y="3204357"/>
            <a:ext cx="496952" cy="496952"/>
          </a:xfrm>
          <a:prstGeom prst="rect">
            <a:avLst/>
          </a:prstGeom>
        </p:spPr>
      </p:pic>
      <p:sp>
        <p:nvSpPr>
          <p:cNvPr id="15" name="Rectangle 14">
            <a:extLst>
              <a:ext uri="{FF2B5EF4-FFF2-40B4-BE49-F238E27FC236}">
                <a16:creationId xmlns:a16="http://schemas.microsoft.com/office/drawing/2014/main" id="{AE6F2CC6-9C68-4FDC-B815-127FBE4FB0D1}"/>
              </a:ext>
            </a:extLst>
          </p:cNvPr>
          <p:cNvSpPr/>
          <p:nvPr/>
        </p:nvSpPr>
        <p:spPr>
          <a:xfrm>
            <a:off x="87814" y="2131152"/>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Healthcheck</a:t>
            </a:r>
          </a:p>
        </p:txBody>
      </p:sp>
      <p:pic>
        <p:nvPicPr>
          <p:cNvPr id="16" name="Graphic 15">
            <a:extLst>
              <a:ext uri="{FF2B5EF4-FFF2-40B4-BE49-F238E27FC236}">
                <a16:creationId xmlns:a16="http://schemas.microsoft.com/office/drawing/2014/main" id="{2CE014A4-E51E-4944-9A3A-E9C26D7850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4505" y="1662808"/>
            <a:ext cx="500878" cy="500878"/>
          </a:xfrm>
          <a:prstGeom prst="rect">
            <a:avLst/>
          </a:prstGeom>
        </p:spPr>
      </p:pic>
      <p:sp>
        <p:nvSpPr>
          <p:cNvPr id="17" name="Rectangle 16">
            <a:extLst>
              <a:ext uri="{FF2B5EF4-FFF2-40B4-BE49-F238E27FC236}">
                <a16:creationId xmlns:a16="http://schemas.microsoft.com/office/drawing/2014/main" id="{500D17DA-1F1F-4E12-BA29-3839C0EFCA19}"/>
              </a:ext>
            </a:extLst>
          </p:cNvPr>
          <p:cNvSpPr/>
          <p:nvPr/>
        </p:nvSpPr>
        <p:spPr>
          <a:xfrm>
            <a:off x="8053505" y="4317553"/>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Resource</a:t>
            </a:r>
          </a:p>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Manager</a:t>
            </a:r>
          </a:p>
        </p:txBody>
      </p:sp>
      <p:pic>
        <p:nvPicPr>
          <p:cNvPr id="18" name="Graphic 17">
            <a:extLst>
              <a:ext uri="{FF2B5EF4-FFF2-40B4-BE49-F238E27FC236}">
                <a16:creationId xmlns:a16="http://schemas.microsoft.com/office/drawing/2014/main" id="{3EFC08C5-14FB-47D3-B9FC-5A0A1141B6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08000" y="3902775"/>
            <a:ext cx="496952" cy="496952"/>
          </a:xfrm>
          <a:prstGeom prst="rect">
            <a:avLst/>
          </a:prstGeom>
        </p:spPr>
      </p:pic>
      <p:pic>
        <p:nvPicPr>
          <p:cNvPr id="19" name="Snagit_SNG843">
            <a:extLst>
              <a:ext uri="{FF2B5EF4-FFF2-40B4-BE49-F238E27FC236}">
                <a16:creationId xmlns:a16="http://schemas.microsoft.com/office/drawing/2014/main" id="{5D234EA3-96B1-4CAB-8C7A-DCDBCBF60A2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01726" y="4088869"/>
            <a:ext cx="632567" cy="468568"/>
          </a:xfrm>
          <a:prstGeom prst="rect">
            <a:avLst/>
          </a:prstGeom>
        </p:spPr>
      </p:pic>
      <p:sp>
        <p:nvSpPr>
          <p:cNvPr id="20" name="Rectangle 19">
            <a:extLst>
              <a:ext uri="{FF2B5EF4-FFF2-40B4-BE49-F238E27FC236}">
                <a16:creationId xmlns:a16="http://schemas.microsoft.com/office/drawing/2014/main" id="{343FEC18-FD02-40BB-8CF1-8D9671986023}"/>
              </a:ext>
            </a:extLst>
          </p:cNvPr>
          <p:cNvSpPr/>
          <p:nvPr/>
        </p:nvSpPr>
        <p:spPr>
          <a:xfrm>
            <a:off x="1615038" y="4541010"/>
            <a:ext cx="805942" cy="350865"/>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Service</a:t>
            </a:r>
            <a:b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b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Connector</a:t>
            </a:r>
          </a:p>
        </p:txBody>
      </p:sp>
      <p:sp>
        <p:nvSpPr>
          <p:cNvPr id="21" name="Rectangle 20">
            <a:extLst>
              <a:ext uri="{FF2B5EF4-FFF2-40B4-BE49-F238E27FC236}">
                <a16:creationId xmlns:a16="http://schemas.microsoft.com/office/drawing/2014/main" id="{624F31C4-CCDA-4EBD-808F-06DE3CA4A9C6}"/>
              </a:ext>
            </a:extLst>
          </p:cNvPr>
          <p:cNvSpPr/>
          <p:nvPr/>
        </p:nvSpPr>
        <p:spPr>
          <a:xfrm>
            <a:off x="187832" y="3822442"/>
            <a:ext cx="805942" cy="237244"/>
          </a:xfrm>
          <a:prstGeom prst="rect">
            <a:avLst/>
          </a:prstGeom>
          <a:noFill/>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Alarming</a:t>
            </a:r>
          </a:p>
        </p:txBody>
      </p:sp>
      <p:pic>
        <p:nvPicPr>
          <p:cNvPr id="22" name="Graphic 21">
            <a:extLst>
              <a:ext uri="{FF2B5EF4-FFF2-40B4-BE49-F238E27FC236}">
                <a16:creationId xmlns:a16="http://schemas.microsoft.com/office/drawing/2014/main" id="{47BF5624-5FF6-4749-8AA5-D2E47CFD6B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8938" y="3338443"/>
            <a:ext cx="496952" cy="496952"/>
          </a:xfrm>
          <a:prstGeom prst="rect">
            <a:avLst/>
          </a:prstGeom>
        </p:spPr>
      </p:pic>
      <p:sp>
        <p:nvSpPr>
          <p:cNvPr id="23" name="Oval 22">
            <a:extLst>
              <a:ext uri="{FF2B5EF4-FFF2-40B4-BE49-F238E27FC236}">
                <a16:creationId xmlns:a16="http://schemas.microsoft.com/office/drawing/2014/main" id="{979ACE85-F625-4057-919B-7DB78FECC975}"/>
              </a:ext>
            </a:extLst>
          </p:cNvPr>
          <p:cNvSpPr/>
          <p:nvPr/>
        </p:nvSpPr>
        <p:spPr>
          <a:xfrm>
            <a:off x="3920386" y="1597065"/>
            <a:ext cx="4093085" cy="2158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A5287823-0B89-49B1-8910-BA82B6B7F878}"/>
              </a:ext>
            </a:extLst>
          </p:cNvPr>
          <p:cNvSpPr/>
          <p:nvPr/>
        </p:nvSpPr>
        <p:spPr>
          <a:xfrm rot="759864">
            <a:off x="2103545" y="1928471"/>
            <a:ext cx="2368231" cy="20264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4AEA7A2D-F5EF-43ED-B548-F04963BD7E73}"/>
              </a:ext>
            </a:extLst>
          </p:cNvPr>
          <p:cNvSpPr/>
          <p:nvPr/>
        </p:nvSpPr>
        <p:spPr>
          <a:xfrm>
            <a:off x="2229040" y="3303968"/>
            <a:ext cx="2222222" cy="207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A9F524CD-9AD6-40BC-93EA-F205AA3559DF}"/>
              </a:ext>
            </a:extLst>
          </p:cNvPr>
          <p:cNvSpPr/>
          <p:nvPr/>
        </p:nvSpPr>
        <p:spPr>
          <a:xfrm rot="20460372">
            <a:off x="2280100" y="3890201"/>
            <a:ext cx="2480390" cy="16460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7065F57-9CEC-4440-8ADD-9FB0D224FBFB}"/>
              </a:ext>
            </a:extLst>
          </p:cNvPr>
          <p:cNvPicPr>
            <a:picLocks noChangeAspect="1"/>
          </p:cNvPicPr>
          <p:nvPr/>
        </p:nvPicPr>
        <p:blipFill>
          <a:blip r:embed="rId15"/>
          <a:stretch>
            <a:fillRect/>
          </a:stretch>
        </p:blipFill>
        <p:spPr>
          <a:xfrm>
            <a:off x="926417" y="4129907"/>
            <a:ext cx="810838" cy="658425"/>
          </a:xfrm>
          <a:prstGeom prst="rect">
            <a:avLst/>
          </a:prstGeom>
        </p:spPr>
      </p:pic>
      <p:sp>
        <p:nvSpPr>
          <p:cNvPr id="37" name="Arrow: Right 36">
            <a:extLst>
              <a:ext uri="{FF2B5EF4-FFF2-40B4-BE49-F238E27FC236}">
                <a16:creationId xmlns:a16="http://schemas.microsoft.com/office/drawing/2014/main" id="{EE78E1A7-A0CF-47D4-A55E-A4CBFB9E5AFC}"/>
              </a:ext>
            </a:extLst>
          </p:cNvPr>
          <p:cNvSpPr/>
          <p:nvPr/>
        </p:nvSpPr>
        <p:spPr>
          <a:xfrm rot="883398">
            <a:off x="1505359" y="1384015"/>
            <a:ext cx="3172738" cy="2354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DD110EA-2A83-4ECA-AB5A-E61DEC88750F}"/>
              </a:ext>
            </a:extLst>
          </p:cNvPr>
          <p:cNvSpPr txBox="1"/>
          <p:nvPr/>
        </p:nvSpPr>
        <p:spPr>
          <a:xfrm rot="882716">
            <a:off x="1581985" y="1208057"/>
            <a:ext cx="2720296" cy="200055"/>
          </a:xfrm>
          <a:prstGeom prst="rect">
            <a:avLst/>
          </a:prstGeom>
          <a:noFill/>
        </p:spPr>
        <p:txBody>
          <a:bodyPr wrap="none" lIns="0" tIns="0" rIns="0" bIns="0" rtlCol="0">
            <a:spAutoFit/>
          </a:bodyPr>
          <a:lstStyle/>
          <a:p>
            <a:r>
              <a:rPr lang="en-US" sz="1300" dirty="0"/>
              <a:t>Authenticated, Signed HTTP request</a:t>
            </a:r>
          </a:p>
        </p:txBody>
      </p:sp>
      <p:pic>
        <p:nvPicPr>
          <p:cNvPr id="42" name="Graphic 41" descr="Alarm clock">
            <a:extLst>
              <a:ext uri="{FF2B5EF4-FFF2-40B4-BE49-F238E27FC236}">
                <a16:creationId xmlns:a16="http://schemas.microsoft.com/office/drawing/2014/main" id="{BEA04C2B-067C-4673-820C-981F929B5EE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647" y="1487574"/>
            <a:ext cx="441545" cy="441545"/>
          </a:xfrm>
          <a:prstGeom prst="rect">
            <a:avLst/>
          </a:prstGeom>
        </p:spPr>
      </p:pic>
      <p:sp>
        <p:nvSpPr>
          <p:cNvPr id="45" name="Rectangle 44">
            <a:extLst>
              <a:ext uri="{FF2B5EF4-FFF2-40B4-BE49-F238E27FC236}">
                <a16:creationId xmlns:a16="http://schemas.microsoft.com/office/drawing/2014/main" id="{A5C61471-3853-42F9-85C3-9FC8DDA39F45}"/>
              </a:ext>
            </a:extLst>
          </p:cNvPr>
          <p:cNvSpPr/>
          <p:nvPr/>
        </p:nvSpPr>
        <p:spPr>
          <a:xfrm>
            <a:off x="6956027" y="2597041"/>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46" name="Graphic 45">
            <a:extLst>
              <a:ext uri="{FF2B5EF4-FFF2-40B4-BE49-F238E27FC236}">
                <a16:creationId xmlns:a16="http://schemas.microsoft.com/office/drawing/2014/main" id="{B10D6E8A-10AF-4C47-953C-7ACB92D600A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058488" y="2091062"/>
            <a:ext cx="496952" cy="496952"/>
          </a:xfrm>
          <a:prstGeom prst="rect">
            <a:avLst/>
          </a:prstGeom>
        </p:spPr>
      </p:pic>
      <p:sp>
        <p:nvSpPr>
          <p:cNvPr id="47" name="Arrow: Right 46">
            <a:extLst>
              <a:ext uri="{FF2B5EF4-FFF2-40B4-BE49-F238E27FC236}">
                <a16:creationId xmlns:a16="http://schemas.microsoft.com/office/drawing/2014/main" id="{E20F5010-B2D5-410E-B9B4-8904B7A10785}"/>
              </a:ext>
            </a:extLst>
          </p:cNvPr>
          <p:cNvSpPr/>
          <p:nvPr/>
        </p:nvSpPr>
        <p:spPr>
          <a:xfrm rot="11852988">
            <a:off x="6830574" y="3720743"/>
            <a:ext cx="1393940" cy="19901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48" name="Snagit_SNG852">
            <a:extLst>
              <a:ext uri="{FF2B5EF4-FFF2-40B4-BE49-F238E27FC236}">
                <a16:creationId xmlns:a16="http://schemas.microsoft.com/office/drawing/2014/main" id="{268CB665-0302-4A22-884B-0D16C83C0FE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31402" y="4133335"/>
            <a:ext cx="1008790" cy="375063"/>
          </a:xfrm>
          <a:prstGeom prst="rect">
            <a:avLst/>
          </a:prstGeom>
        </p:spPr>
      </p:pic>
      <p:sp>
        <p:nvSpPr>
          <p:cNvPr id="49" name="Arrow: Right 48">
            <a:extLst>
              <a:ext uri="{FF2B5EF4-FFF2-40B4-BE49-F238E27FC236}">
                <a16:creationId xmlns:a16="http://schemas.microsoft.com/office/drawing/2014/main" id="{BA8A98FF-15C2-4DBE-BA96-3D96350C84C4}"/>
              </a:ext>
            </a:extLst>
          </p:cNvPr>
          <p:cNvSpPr/>
          <p:nvPr/>
        </p:nvSpPr>
        <p:spPr>
          <a:xfrm rot="883398">
            <a:off x="113944" y="1417894"/>
            <a:ext cx="1512826" cy="16560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522462CD-2AC8-46AF-9251-5350029CCE26}"/>
              </a:ext>
            </a:extLst>
          </p:cNvPr>
          <p:cNvSpPr txBox="1"/>
          <p:nvPr/>
        </p:nvSpPr>
        <p:spPr>
          <a:xfrm rot="882716">
            <a:off x="178792" y="1268152"/>
            <a:ext cx="1420261" cy="200055"/>
          </a:xfrm>
          <a:prstGeom prst="rect">
            <a:avLst/>
          </a:prstGeom>
          <a:noFill/>
        </p:spPr>
        <p:txBody>
          <a:bodyPr wrap="none" lIns="0" tIns="0" rIns="0" bIns="0" rtlCol="0">
            <a:spAutoFit/>
          </a:bodyPr>
          <a:lstStyle/>
          <a:p>
            <a:r>
              <a:rPr lang="en-US" sz="1300" dirty="0"/>
              <a:t>Any HTTP request </a:t>
            </a:r>
          </a:p>
        </p:txBody>
      </p:sp>
      <p:sp>
        <p:nvSpPr>
          <p:cNvPr id="51" name="Arrow: Right 50">
            <a:extLst>
              <a:ext uri="{FF2B5EF4-FFF2-40B4-BE49-F238E27FC236}">
                <a16:creationId xmlns:a16="http://schemas.microsoft.com/office/drawing/2014/main" id="{E682D6A6-F5A5-4A33-8BE5-ED6F2D7B49B2}"/>
              </a:ext>
            </a:extLst>
          </p:cNvPr>
          <p:cNvSpPr/>
          <p:nvPr/>
        </p:nvSpPr>
        <p:spPr>
          <a:xfrm rot="21124426">
            <a:off x="765678" y="1817410"/>
            <a:ext cx="865784" cy="15332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1A9D7819-9262-46D9-979B-644167CFF1D3}"/>
              </a:ext>
            </a:extLst>
          </p:cNvPr>
          <p:cNvSpPr/>
          <p:nvPr/>
        </p:nvSpPr>
        <p:spPr>
          <a:xfrm>
            <a:off x="883209" y="3547808"/>
            <a:ext cx="818517" cy="19848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B1B728C1-25D2-419D-9867-C44F754771C0}"/>
              </a:ext>
            </a:extLst>
          </p:cNvPr>
          <p:cNvSpPr/>
          <p:nvPr/>
        </p:nvSpPr>
        <p:spPr>
          <a:xfrm>
            <a:off x="2181716" y="2714627"/>
            <a:ext cx="2222222" cy="207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54" name="Picture 4">
            <a:extLst>
              <a:ext uri="{FF2B5EF4-FFF2-40B4-BE49-F238E27FC236}">
                <a16:creationId xmlns:a16="http://schemas.microsoft.com/office/drawing/2014/main" id="{648E0558-1130-496B-9F12-C24AAECA74F5}"/>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945" t="16462" r="73789"/>
          <a:stretch/>
        </p:blipFill>
        <p:spPr bwMode="auto">
          <a:xfrm>
            <a:off x="154206" y="2430586"/>
            <a:ext cx="649542" cy="852032"/>
          </a:xfrm>
          <a:prstGeom prst="rect">
            <a:avLst/>
          </a:prstGeom>
          <a:noFill/>
          <a:extLst>
            <a:ext uri="{909E8E84-426E-40DD-AFC4-6F175D3DCCD1}">
              <a14:hiddenFill xmlns:a14="http://schemas.microsoft.com/office/drawing/2010/main">
                <a:solidFill>
                  <a:srgbClr val="FFFFFF"/>
                </a:solidFill>
              </a14:hiddenFill>
            </a:ext>
          </a:extLst>
        </p:spPr>
      </p:pic>
      <p:sp>
        <p:nvSpPr>
          <p:cNvPr id="55" name="Arrow: Right 54">
            <a:extLst>
              <a:ext uri="{FF2B5EF4-FFF2-40B4-BE49-F238E27FC236}">
                <a16:creationId xmlns:a16="http://schemas.microsoft.com/office/drawing/2014/main" id="{40FB9483-5772-4C15-8C77-6B66A909EDD5}"/>
              </a:ext>
            </a:extLst>
          </p:cNvPr>
          <p:cNvSpPr/>
          <p:nvPr/>
        </p:nvSpPr>
        <p:spPr>
          <a:xfrm>
            <a:off x="888922" y="2703579"/>
            <a:ext cx="818517" cy="19848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56"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AA52E937-8099-4983-AEFD-B1D4374BCE6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80714" y="4439381"/>
            <a:ext cx="555922" cy="230833"/>
          </a:xfrm>
          <a:prstGeom prst="rect">
            <a:avLst/>
          </a:prstGeom>
          <a:noFill/>
          <a:extLst>
            <a:ext uri="{909E8E84-426E-40DD-AFC4-6F175D3DCCD1}">
              <a14:hiddenFill xmlns:a14="http://schemas.microsoft.com/office/drawing/2010/main">
                <a:solidFill>
                  <a:srgbClr val="FFFFFF"/>
                </a:solidFill>
              </a14:hiddenFill>
            </a:ext>
          </a:extLst>
        </p:spPr>
      </p:pic>
      <p:sp>
        <p:nvSpPr>
          <p:cNvPr id="57" name="Arrow: Right 56">
            <a:extLst>
              <a:ext uri="{FF2B5EF4-FFF2-40B4-BE49-F238E27FC236}">
                <a16:creationId xmlns:a16="http://schemas.microsoft.com/office/drawing/2014/main" id="{C475642B-C82F-4361-9117-67F1A4BA771D}"/>
              </a:ext>
            </a:extLst>
          </p:cNvPr>
          <p:cNvSpPr/>
          <p:nvPr/>
        </p:nvSpPr>
        <p:spPr>
          <a:xfrm rot="14949889">
            <a:off x="5873357" y="3933870"/>
            <a:ext cx="760727" cy="212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69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5" grpId="0"/>
      <p:bldP spid="17" grpId="0"/>
      <p:bldP spid="20" grpId="0"/>
      <p:bldP spid="21" grpId="0"/>
      <p:bldP spid="28" grpId="0" animBg="1"/>
      <p:bldP spid="31" grpId="0" animBg="1"/>
      <p:bldP spid="32" grpId="0" animBg="1"/>
      <p:bldP spid="37" grpId="0" animBg="1"/>
      <p:bldP spid="38" grpId="0"/>
      <p:bldP spid="47" grpId="0" animBg="1"/>
      <p:bldP spid="49" grpId="0" animBg="1"/>
      <p:bldP spid="50" grpId="0"/>
      <p:bldP spid="51" grpId="0" animBg="1"/>
      <p:bldP spid="52" grpId="0" animBg="1"/>
      <p:bldP spid="53" grpId="0" animBg="1"/>
      <p:bldP spid="55" grpId="0" animBg="1"/>
      <p:bldP spid="5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98BE-C213-41F2-81A0-EC1496E6231B}"/>
              </a:ext>
            </a:extLst>
          </p:cNvPr>
          <p:cNvSpPr>
            <a:spLocks noGrp="1"/>
          </p:cNvSpPr>
          <p:nvPr>
            <p:ph type="title"/>
          </p:nvPr>
        </p:nvSpPr>
        <p:spPr/>
        <p:txBody>
          <a:bodyPr/>
          <a:lstStyle/>
          <a:p>
            <a:r>
              <a:rPr lang="en-US" dirty="0"/>
              <a:t>Function execution is triggered by</a:t>
            </a:r>
          </a:p>
        </p:txBody>
      </p:sp>
      <p:sp>
        <p:nvSpPr>
          <p:cNvPr id="4" name="Footer Placeholder 3">
            <a:extLst>
              <a:ext uri="{FF2B5EF4-FFF2-40B4-BE49-F238E27FC236}">
                <a16:creationId xmlns:a16="http://schemas.microsoft.com/office/drawing/2014/main" id="{9B5B07EC-C9F6-48AA-8063-5AC7CBCF815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Rectangle 4">
            <a:extLst>
              <a:ext uri="{FF2B5EF4-FFF2-40B4-BE49-F238E27FC236}">
                <a16:creationId xmlns:a16="http://schemas.microsoft.com/office/drawing/2014/main" id="{D1692285-38E9-406B-ABBD-6D7B5D5D26E8}"/>
              </a:ext>
            </a:extLst>
          </p:cNvPr>
          <p:cNvSpPr/>
          <p:nvPr/>
        </p:nvSpPr>
        <p:spPr>
          <a:xfrm>
            <a:off x="1457127" y="1888129"/>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6" name="Graphic 5">
            <a:extLst>
              <a:ext uri="{FF2B5EF4-FFF2-40B4-BE49-F238E27FC236}">
                <a16:creationId xmlns:a16="http://schemas.microsoft.com/office/drawing/2014/main" id="{9BBED9D8-A2CF-4D86-914F-E290F3E366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1175" y="1470125"/>
            <a:ext cx="496952" cy="496952"/>
          </a:xfrm>
          <a:prstGeom prst="rect">
            <a:avLst/>
          </a:prstGeom>
        </p:spPr>
      </p:pic>
      <p:sp>
        <p:nvSpPr>
          <p:cNvPr id="8" name="Rectangle 7">
            <a:extLst>
              <a:ext uri="{FF2B5EF4-FFF2-40B4-BE49-F238E27FC236}">
                <a16:creationId xmlns:a16="http://schemas.microsoft.com/office/drawing/2014/main" id="{E5618E2C-4107-4D2E-A70A-9651898B5674}"/>
              </a:ext>
            </a:extLst>
          </p:cNvPr>
          <p:cNvSpPr/>
          <p:nvPr/>
        </p:nvSpPr>
        <p:spPr>
          <a:xfrm>
            <a:off x="1525475" y="3646683"/>
            <a:ext cx="945613"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Notifications</a:t>
            </a:r>
          </a:p>
        </p:txBody>
      </p:sp>
      <p:sp>
        <p:nvSpPr>
          <p:cNvPr id="10" name="Rectangle 9">
            <a:extLst>
              <a:ext uri="{FF2B5EF4-FFF2-40B4-BE49-F238E27FC236}">
                <a16:creationId xmlns:a16="http://schemas.microsoft.com/office/drawing/2014/main" id="{B24D8772-D496-43B5-A29E-CCB6A3BAE45D}"/>
              </a:ext>
            </a:extLst>
          </p:cNvPr>
          <p:cNvSpPr/>
          <p:nvPr/>
        </p:nvSpPr>
        <p:spPr>
          <a:xfrm>
            <a:off x="1518375" y="2891011"/>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Events</a:t>
            </a:r>
          </a:p>
        </p:txBody>
      </p:sp>
      <p:pic>
        <p:nvPicPr>
          <p:cNvPr id="11" name="Graphic 10">
            <a:extLst>
              <a:ext uri="{FF2B5EF4-FFF2-40B4-BE49-F238E27FC236}">
                <a16:creationId xmlns:a16="http://schemas.microsoft.com/office/drawing/2014/main" id="{AC580D54-2CCD-401D-9B3E-7916040211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8724" y="2517937"/>
            <a:ext cx="496952" cy="496952"/>
          </a:xfrm>
          <a:prstGeom prst="rect">
            <a:avLst/>
          </a:prstGeom>
        </p:spPr>
      </p:pic>
      <p:pic>
        <p:nvPicPr>
          <p:cNvPr id="12" name="Graphic 11">
            <a:extLst>
              <a:ext uri="{FF2B5EF4-FFF2-40B4-BE49-F238E27FC236}">
                <a16:creationId xmlns:a16="http://schemas.microsoft.com/office/drawing/2014/main" id="{A0FD56DD-B370-4545-803B-6F8A39DA9D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32088" y="3204357"/>
            <a:ext cx="496952" cy="496952"/>
          </a:xfrm>
          <a:prstGeom prst="rect">
            <a:avLst/>
          </a:prstGeom>
        </p:spPr>
      </p:pic>
      <p:sp>
        <p:nvSpPr>
          <p:cNvPr id="15" name="Rectangle 14">
            <a:extLst>
              <a:ext uri="{FF2B5EF4-FFF2-40B4-BE49-F238E27FC236}">
                <a16:creationId xmlns:a16="http://schemas.microsoft.com/office/drawing/2014/main" id="{AE6F2CC6-9C68-4FDC-B815-127FBE4FB0D1}"/>
              </a:ext>
            </a:extLst>
          </p:cNvPr>
          <p:cNvSpPr/>
          <p:nvPr/>
        </p:nvSpPr>
        <p:spPr>
          <a:xfrm>
            <a:off x="87814" y="2131152"/>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Healthcheck</a:t>
            </a:r>
          </a:p>
        </p:txBody>
      </p:sp>
      <p:pic>
        <p:nvPicPr>
          <p:cNvPr id="16" name="Graphic 15">
            <a:extLst>
              <a:ext uri="{FF2B5EF4-FFF2-40B4-BE49-F238E27FC236}">
                <a16:creationId xmlns:a16="http://schemas.microsoft.com/office/drawing/2014/main" id="{2CE014A4-E51E-4944-9A3A-E9C26D7850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4505" y="1662808"/>
            <a:ext cx="500878" cy="500878"/>
          </a:xfrm>
          <a:prstGeom prst="rect">
            <a:avLst/>
          </a:prstGeom>
        </p:spPr>
      </p:pic>
      <p:sp>
        <p:nvSpPr>
          <p:cNvPr id="17" name="Rectangle 16">
            <a:extLst>
              <a:ext uri="{FF2B5EF4-FFF2-40B4-BE49-F238E27FC236}">
                <a16:creationId xmlns:a16="http://schemas.microsoft.com/office/drawing/2014/main" id="{500D17DA-1F1F-4E12-BA29-3839C0EFCA19}"/>
              </a:ext>
            </a:extLst>
          </p:cNvPr>
          <p:cNvSpPr/>
          <p:nvPr/>
        </p:nvSpPr>
        <p:spPr>
          <a:xfrm>
            <a:off x="8053505" y="4317553"/>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Resource</a:t>
            </a:r>
          </a:p>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Manager</a:t>
            </a:r>
          </a:p>
        </p:txBody>
      </p:sp>
      <p:pic>
        <p:nvPicPr>
          <p:cNvPr id="18" name="Graphic 17">
            <a:extLst>
              <a:ext uri="{FF2B5EF4-FFF2-40B4-BE49-F238E27FC236}">
                <a16:creationId xmlns:a16="http://schemas.microsoft.com/office/drawing/2014/main" id="{3EFC08C5-14FB-47D3-B9FC-5A0A1141B6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08000" y="3902775"/>
            <a:ext cx="496952" cy="496952"/>
          </a:xfrm>
          <a:prstGeom prst="rect">
            <a:avLst/>
          </a:prstGeom>
        </p:spPr>
      </p:pic>
      <p:pic>
        <p:nvPicPr>
          <p:cNvPr id="19" name="Snagit_SNG843">
            <a:extLst>
              <a:ext uri="{FF2B5EF4-FFF2-40B4-BE49-F238E27FC236}">
                <a16:creationId xmlns:a16="http://schemas.microsoft.com/office/drawing/2014/main" id="{5D234EA3-96B1-4CAB-8C7A-DCDBCBF60A2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01726" y="4088869"/>
            <a:ext cx="632567" cy="468568"/>
          </a:xfrm>
          <a:prstGeom prst="rect">
            <a:avLst/>
          </a:prstGeom>
        </p:spPr>
      </p:pic>
      <p:sp>
        <p:nvSpPr>
          <p:cNvPr id="20" name="Rectangle 19">
            <a:extLst>
              <a:ext uri="{FF2B5EF4-FFF2-40B4-BE49-F238E27FC236}">
                <a16:creationId xmlns:a16="http://schemas.microsoft.com/office/drawing/2014/main" id="{343FEC18-FD02-40BB-8CF1-8D9671986023}"/>
              </a:ext>
            </a:extLst>
          </p:cNvPr>
          <p:cNvSpPr/>
          <p:nvPr/>
        </p:nvSpPr>
        <p:spPr>
          <a:xfrm>
            <a:off x="1615038" y="4541010"/>
            <a:ext cx="805942" cy="350865"/>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Service</a:t>
            </a:r>
            <a:b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b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Connector</a:t>
            </a:r>
          </a:p>
        </p:txBody>
      </p:sp>
      <p:sp>
        <p:nvSpPr>
          <p:cNvPr id="21" name="Rectangle 20">
            <a:extLst>
              <a:ext uri="{FF2B5EF4-FFF2-40B4-BE49-F238E27FC236}">
                <a16:creationId xmlns:a16="http://schemas.microsoft.com/office/drawing/2014/main" id="{624F31C4-CCDA-4EBD-808F-06DE3CA4A9C6}"/>
              </a:ext>
            </a:extLst>
          </p:cNvPr>
          <p:cNvSpPr/>
          <p:nvPr/>
        </p:nvSpPr>
        <p:spPr>
          <a:xfrm>
            <a:off x="187832" y="3822442"/>
            <a:ext cx="805942" cy="237244"/>
          </a:xfrm>
          <a:prstGeom prst="rect">
            <a:avLst/>
          </a:prstGeom>
          <a:noFill/>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Alarming</a:t>
            </a:r>
          </a:p>
        </p:txBody>
      </p:sp>
      <p:pic>
        <p:nvPicPr>
          <p:cNvPr id="22" name="Graphic 21">
            <a:extLst>
              <a:ext uri="{FF2B5EF4-FFF2-40B4-BE49-F238E27FC236}">
                <a16:creationId xmlns:a16="http://schemas.microsoft.com/office/drawing/2014/main" id="{47BF5624-5FF6-4749-8AA5-D2E47CFD6B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8938" y="3338443"/>
            <a:ext cx="496952" cy="496952"/>
          </a:xfrm>
          <a:prstGeom prst="rect">
            <a:avLst/>
          </a:prstGeom>
        </p:spPr>
      </p:pic>
      <p:sp>
        <p:nvSpPr>
          <p:cNvPr id="23" name="Oval 22">
            <a:extLst>
              <a:ext uri="{FF2B5EF4-FFF2-40B4-BE49-F238E27FC236}">
                <a16:creationId xmlns:a16="http://schemas.microsoft.com/office/drawing/2014/main" id="{979ACE85-F625-4057-919B-7DB78FECC975}"/>
              </a:ext>
            </a:extLst>
          </p:cNvPr>
          <p:cNvSpPr/>
          <p:nvPr/>
        </p:nvSpPr>
        <p:spPr>
          <a:xfrm>
            <a:off x="3920386" y="1597065"/>
            <a:ext cx="4093085" cy="2158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A5287823-0B89-49B1-8910-BA82B6B7F878}"/>
              </a:ext>
            </a:extLst>
          </p:cNvPr>
          <p:cNvSpPr/>
          <p:nvPr/>
        </p:nvSpPr>
        <p:spPr>
          <a:xfrm rot="759864">
            <a:off x="2103545" y="1928471"/>
            <a:ext cx="2368231" cy="20264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4AEA7A2D-F5EF-43ED-B548-F04963BD7E73}"/>
              </a:ext>
            </a:extLst>
          </p:cNvPr>
          <p:cNvSpPr/>
          <p:nvPr/>
        </p:nvSpPr>
        <p:spPr>
          <a:xfrm>
            <a:off x="2229040" y="3303968"/>
            <a:ext cx="2222222" cy="207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A9F524CD-9AD6-40BC-93EA-F205AA3559DF}"/>
              </a:ext>
            </a:extLst>
          </p:cNvPr>
          <p:cNvSpPr/>
          <p:nvPr/>
        </p:nvSpPr>
        <p:spPr>
          <a:xfrm rot="20460372">
            <a:off x="2280100" y="3890201"/>
            <a:ext cx="2480390" cy="16460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7065F57-9CEC-4440-8ADD-9FB0D224FBFB}"/>
              </a:ext>
            </a:extLst>
          </p:cNvPr>
          <p:cNvPicPr>
            <a:picLocks noChangeAspect="1"/>
          </p:cNvPicPr>
          <p:nvPr/>
        </p:nvPicPr>
        <p:blipFill>
          <a:blip r:embed="rId15"/>
          <a:stretch>
            <a:fillRect/>
          </a:stretch>
        </p:blipFill>
        <p:spPr>
          <a:xfrm>
            <a:off x="926417" y="4129907"/>
            <a:ext cx="810838" cy="658425"/>
          </a:xfrm>
          <a:prstGeom prst="rect">
            <a:avLst/>
          </a:prstGeom>
        </p:spPr>
      </p:pic>
      <p:sp>
        <p:nvSpPr>
          <p:cNvPr id="37" name="Arrow: Right 36">
            <a:extLst>
              <a:ext uri="{FF2B5EF4-FFF2-40B4-BE49-F238E27FC236}">
                <a16:creationId xmlns:a16="http://schemas.microsoft.com/office/drawing/2014/main" id="{EE78E1A7-A0CF-47D4-A55E-A4CBFB9E5AFC}"/>
              </a:ext>
            </a:extLst>
          </p:cNvPr>
          <p:cNvSpPr/>
          <p:nvPr/>
        </p:nvSpPr>
        <p:spPr>
          <a:xfrm rot="883398">
            <a:off x="1505359" y="1384015"/>
            <a:ext cx="3172738" cy="2354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DD110EA-2A83-4ECA-AB5A-E61DEC88750F}"/>
              </a:ext>
            </a:extLst>
          </p:cNvPr>
          <p:cNvSpPr txBox="1"/>
          <p:nvPr/>
        </p:nvSpPr>
        <p:spPr>
          <a:xfrm rot="882716">
            <a:off x="1581985" y="1208057"/>
            <a:ext cx="2720296" cy="200055"/>
          </a:xfrm>
          <a:prstGeom prst="rect">
            <a:avLst/>
          </a:prstGeom>
          <a:noFill/>
        </p:spPr>
        <p:txBody>
          <a:bodyPr wrap="none" lIns="0" tIns="0" rIns="0" bIns="0" rtlCol="0">
            <a:spAutoFit/>
          </a:bodyPr>
          <a:lstStyle/>
          <a:p>
            <a:r>
              <a:rPr lang="en-US" sz="1300" dirty="0"/>
              <a:t>Authenticated, Signed HTTP request</a:t>
            </a:r>
          </a:p>
        </p:txBody>
      </p:sp>
      <p:pic>
        <p:nvPicPr>
          <p:cNvPr id="42" name="Graphic 41" descr="Alarm clock">
            <a:extLst>
              <a:ext uri="{FF2B5EF4-FFF2-40B4-BE49-F238E27FC236}">
                <a16:creationId xmlns:a16="http://schemas.microsoft.com/office/drawing/2014/main" id="{BEA04C2B-067C-4673-820C-981F929B5EE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647" y="1487574"/>
            <a:ext cx="441545" cy="441545"/>
          </a:xfrm>
          <a:prstGeom prst="rect">
            <a:avLst/>
          </a:prstGeom>
        </p:spPr>
      </p:pic>
      <p:sp>
        <p:nvSpPr>
          <p:cNvPr id="45" name="Rectangle 44">
            <a:extLst>
              <a:ext uri="{FF2B5EF4-FFF2-40B4-BE49-F238E27FC236}">
                <a16:creationId xmlns:a16="http://schemas.microsoft.com/office/drawing/2014/main" id="{A5C61471-3853-42F9-85C3-9FC8DDA39F45}"/>
              </a:ext>
            </a:extLst>
          </p:cNvPr>
          <p:cNvSpPr/>
          <p:nvPr/>
        </p:nvSpPr>
        <p:spPr>
          <a:xfrm>
            <a:off x="6956027" y="2597041"/>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46" name="Graphic 45">
            <a:extLst>
              <a:ext uri="{FF2B5EF4-FFF2-40B4-BE49-F238E27FC236}">
                <a16:creationId xmlns:a16="http://schemas.microsoft.com/office/drawing/2014/main" id="{B10D6E8A-10AF-4C47-953C-7ACB92D600A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058488" y="2091062"/>
            <a:ext cx="496952" cy="496952"/>
          </a:xfrm>
          <a:prstGeom prst="rect">
            <a:avLst/>
          </a:prstGeom>
        </p:spPr>
      </p:pic>
      <p:sp>
        <p:nvSpPr>
          <p:cNvPr id="47" name="Arrow: Right 46">
            <a:extLst>
              <a:ext uri="{FF2B5EF4-FFF2-40B4-BE49-F238E27FC236}">
                <a16:creationId xmlns:a16="http://schemas.microsoft.com/office/drawing/2014/main" id="{E20F5010-B2D5-410E-B9B4-8904B7A10785}"/>
              </a:ext>
            </a:extLst>
          </p:cNvPr>
          <p:cNvSpPr/>
          <p:nvPr/>
        </p:nvSpPr>
        <p:spPr>
          <a:xfrm rot="11852988">
            <a:off x="6830574" y="3720743"/>
            <a:ext cx="1393940" cy="19901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48" name="Snagit_SNG852">
            <a:extLst>
              <a:ext uri="{FF2B5EF4-FFF2-40B4-BE49-F238E27FC236}">
                <a16:creationId xmlns:a16="http://schemas.microsoft.com/office/drawing/2014/main" id="{268CB665-0302-4A22-884B-0D16C83C0FE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31402" y="4133335"/>
            <a:ext cx="1008790" cy="375063"/>
          </a:xfrm>
          <a:prstGeom prst="rect">
            <a:avLst/>
          </a:prstGeom>
        </p:spPr>
      </p:pic>
      <p:sp>
        <p:nvSpPr>
          <p:cNvPr id="49" name="Arrow: Right 48">
            <a:extLst>
              <a:ext uri="{FF2B5EF4-FFF2-40B4-BE49-F238E27FC236}">
                <a16:creationId xmlns:a16="http://schemas.microsoft.com/office/drawing/2014/main" id="{BA8A98FF-15C2-4DBE-BA96-3D96350C84C4}"/>
              </a:ext>
            </a:extLst>
          </p:cNvPr>
          <p:cNvSpPr/>
          <p:nvPr/>
        </p:nvSpPr>
        <p:spPr>
          <a:xfrm rot="883398">
            <a:off x="113944" y="1417894"/>
            <a:ext cx="1512826" cy="16560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522462CD-2AC8-46AF-9251-5350029CCE26}"/>
              </a:ext>
            </a:extLst>
          </p:cNvPr>
          <p:cNvSpPr txBox="1"/>
          <p:nvPr/>
        </p:nvSpPr>
        <p:spPr>
          <a:xfrm rot="882716">
            <a:off x="178792" y="1268152"/>
            <a:ext cx="1420261" cy="200055"/>
          </a:xfrm>
          <a:prstGeom prst="rect">
            <a:avLst/>
          </a:prstGeom>
          <a:noFill/>
        </p:spPr>
        <p:txBody>
          <a:bodyPr wrap="none" lIns="0" tIns="0" rIns="0" bIns="0" rtlCol="0">
            <a:spAutoFit/>
          </a:bodyPr>
          <a:lstStyle/>
          <a:p>
            <a:r>
              <a:rPr lang="en-US" sz="1300" dirty="0"/>
              <a:t>Any HTTP request </a:t>
            </a:r>
          </a:p>
        </p:txBody>
      </p:sp>
      <p:sp>
        <p:nvSpPr>
          <p:cNvPr id="51" name="Arrow: Right 50">
            <a:extLst>
              <a:ext uri="{FF2B5EF4-FFF2-40B4-BE49-F238E27FC236}">
                <a16:creationId xmlns:a16="http://schemas.microsoft.com/office/drawing/2014/main" id="{E682D6A6-F5A5-4A33-8BE5-ED6F2D7B49B2}"/>
              </a:ext>
            </a:extLst>
          </p:cNvPr>
          <p:cNvSpPr/>
          <p:nvPr/>
        </p:nvSpPr>
        <p:spPr>
          <a:xfrm rot="21124426">
            <a:off x="765678" y="1817410"/>
            <a:ext cx="865784" cy="15332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1A9D7819-9262-46D9-979B-644167CFF1D3}"/>
              </a:ext>
            </a:extLst>
          </p:cNvPr>
          <p:cNvSpPr/>
          <p:nvPr/>
        </p:nvSpPr>
        <p:spPr>
          <a:xfrm>
            <a:off x="883209" y="3547808"/>
            <a:ext cx="818517" cy="19848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B1B728C1-25D2-419D-9867-C44F754771C0}"/>
              </a:ext>
            </a:extLst>
          </p:cNvPr>
          <p:cNvSpPr/>
          <p:nvPr/>
        </p:nvSpPr>
        <p:spPr>
          <a:xfrm>
            <a:off x="2181716" y="2714627"/>
            <a:ext cx="2222222" cy="207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54" name="Picture 4">
            <a:extLst>
              <a:ext uri="{FF2B5EF4-FFF2-40B4-BE49-F238E27FC236}">
                <a16:creationId xmlns:a16="http://schemas.microsoft.com/office/drawing/2014/main" id="{648E0558-1130-496B-9F12-C24AAECA74F5}"/>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945" t="16462" r="73789"/>
          <a:stretch/>
        </p:blipFill>
        <p:spPr bwMode="auto">
          <a:xfrm>
            <a:off x="154206" y="2430586"/>
            <a:ext cx="649542" cy="852032"/>
          </a:xfrm>
          <a:prstGeom prst="rect">
            <a:avLst/>
          </a:prstGeom>
          <a:noFill/>
          <a:extLst>
            <a:ext uri="{909E8E84-426E-40DD-AFC4-6F175D3DCCD1}">
              <a14:hiddenFill xmlns:a14="http://schemas.microsoft.com/office/drawing/2010/main">
                <a:solidFill>
                  <a:srgbClr val="FFFFFF"/>
                </a:solidFill>
              </a14:hiddenFill>
            </a:ext>
          </a:extLst>
        </p:spPr>
      </p:pic>
      <p:sp>
        <p:nvSpPr>
          <p:cNvPr id="55" name="Arrow: Right 54">
            <a:extLst>
              <a:ext uri="{FF2B5EF4-FFF2-40B4-BE49-F238E27FC236}">
                <a16:creationId xmlns:a16="http://schemas.microsoft.com/office/drawing/2014/main" id="{40FB9483-5772-4C15-8C77-6B66A909EDD5}"/>
              </a:ext>
            </a:extLst>
          </p:cNvPr>
          <p:cNvSpPr/>
          <p:nvPr/>
        </p:nvSpPr>
        <p:spPr>
          <a:xfrm>
            <a:off x="888922" y="2703579"/>
            <a:ext cx="818517" cy="19848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CB714B6-14C1-4445-B294-D67F00553BD5}"/>
              </a:ext>
            </a:extLst>
          </p:cNvPr>
          <p:cNvGrpSpPr/>
          <p:nvPr/>
        </p:nvGrpSpPr>
        <p:grpSpPr>
          <a:xfrm>
            <a:off x="7166097" y="770671"/>
            <a:ext cx="1757698" cy="921372"/>
            <a:chOff x="6956027" y="723900"/>
            <a:chExt cx="1484411" cy="582817"/>
          </a:xfrm>
        </p:grpSpPr>
        <p:sp>
          <p:nvSpPr>
            <p:cNvPr id="3" name="Rectangle: Rounded Corners 2">
              <a:extLst>
                <a:ext uri="{FF2B5EF4-FFF2-40B4-BE49-F238E27FC236}">
                  <a16:creationId xmlns:a16="http://schemas.microsoft.com/office/drawing/2014/main" id="{DC311F33-B0C3-462A-BD7E-9A2197EBB9A5}"/>
                </a:ext>
              </a:extLst>
            </p:cNvPr>
            <p:cNvSpPr/>
            <p:nvPr/>
          </p:nvSpPr>
          <p:spPr>
            <a:xfrm>
              <a:off x="6956027" y="723900"/>
              <a:ext cx="1467974"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Ops automation</a:t>
              </a:r>
            </a:p>
          </p:txBody>
        </p:sp>
        <p:sp>
          <p:nvSpPr>
            <p:cNvPr id="39" name="Rectangle: Rounded Corners 38">
              <a:extLst>
                <a:ext uri="{FF2B5EF4-FFF2-40B4-BE49-F238E27FC236}">
                  <a16:creationId xmlns:a16="http://schemas.microsoft.com/office/drawing/2014/main" id="{F108BBB9-87BF-4EEA-AB57-A6EBFC02E323}"/>
                </a:ext>
              </a:extLst>
            </p:cNvPr>
            <p:cNvSpPr/>
            <p:nvPr/>
          </p:nvSpPr>
          <p:spPr>
            <a:xfrm>
              <a:off x="6972464" y="1046350"/>
              <a:ext cx="1467974" cy="26036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Application</a:t>
              </a:r>
            </a:p>
          </p:txBody>
        </p:sp>
      </p:grpSp>
      <p:sp>
        <p:nvSpPr>
          <p:cNvPr id="41" name="Rectangle: Rounded Corners 40">
            <a:extLst>
              <a:ext uri="{FF2B5EF4-FFF2-40B4-BE49-F238E27FC236}">
                <a16:creationId xmlns:a16="http://schemas.microsoft.com/office/drawing/2014/main" id="{7485DC04-3D5F-409F-99F1-FC81F9D06395}"/>
              </a:ext>
            </a:extLst>
          </p:cNvPr>
          <p:cNvSpPr/>
          <p:nvPr/>
        </p:nvSpPr>
        <p:spPr>
          <a:xfrm>
            <a:off x="1115083" y="931045"/>
            <a:ext cx="507895" cy="26036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App</a:t>
            </a:r>
          </a:p>
        </p:txBody>
      </p:sp>
      <p:sp>
        <p:nvSpPr>
          <p:cNvPr id="43" name="Rectangle: Rounded Corners 42">
            <a:extLst>
              <a:ext uri="{FF2B5EF4-FFF2-40B4-BE49-F238E27FC236}">
                <a16:creationId xmlns:a16="http://schemas.microsoft.com/office/drawing/2014/main" id="{5A376CC8-9157-41E7-BBA7-5C8A872A9A73}"/>
              </a:ext>
            </a:extLst>
          </p:cNvPr>
          <p:cNvSpPr/>
          <p:nvPr/>
        </p:nvSpPr>
        <p:spPr>
          <a:xfrm>
            <a:off x="984283" y="3471655"/>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44" name="Rectangle: Rounded Corners 43">
            <a:extLst>
              <a:ext uri="{FF2B5EF4-FFF2-40B4-BE49-F238E27FC236}">
                <a16:creationId xmlns:a16="http://schemas.microsoft.com/office/drawing/2014/main" id="{AE1E12EA-3CFC-4C4C-A2C3-D1B2EE57B573}"/>
              </a:ext>
            </a:extLst>
          </p:cNvPr>
          <p:cNvSpPr/>
          <p:nvPr/>
        </p:nvSpPr>
        <p:spPr>
          <a:xfrm>
            <a:off x="2832256" y="3995102"/>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56" name="Rectangle: Rounded Corners 55">
            <a:extLst>
              <a:ext uri="{FF2B5EF4-FFF2-40B4-BE49-F238E27FC236}">
                <a16:creationId xmlns:a16="http://schemas.microsoft.com/office/drawing/2014/main" id="{13965AA7-7D2F-494F-9F63-D0FF8EEB2403}"/>
              </a:ext>
            </a:extLst>
          </p:cNvPr>
          <p:cNvSpPr/>
          <p:nvPr/>
        </p:nvSpPr>
        <p:spPr>
          <a:xfrm>
            <a:off x="7328496" y="3690065"/>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57" name="Rectangle: Rounded Corners 56">
            <a:extLst>
              <a:ext uri="{FF2B5EF4-FFF2-40B4-BE49-F238E27FC236}">
                <a16:creationId xmlns:a16="http://schemas.microsoft.com/office/drawing/2014/main" id="{69CE58E3-97D3-44E3-8238-AE4396F3A4B6}"/>
              </a:ext>
            </a:extLst>
          </p:cNvPr>
          <p:cNvSpPr/>
          <p:nvPr/>
        </p:nvSpPr>
        <p:spPr>
          <a:xfrm>
            <a:off x="2514424" y="2672635"/>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58" name="Rectangle: Rounded Corners 57">
            <a:extLst>
              <a:ext uri="{FF2B5EF4-FFF2-40B4-BE49-F238E27FC236}">
                <a16:creationId xmlns:a16="http://schemas.microsoft.com/office/drawing/2014/main" id="{2F75D8BE-CD30-4FE4-8842-59445BF41FCD}"/>
              </a:ext>
            </a:extLst>
          </p:cNvPr>
          <p:cNvSpPr/>
          <p:nvPr/>
        </p:nvSpPr>
        <p:spPr>
          <a:xfrm>
            <a:off x="879453" y="1777523"/>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59" name="Rectangle: Rounded Corners 58">
            <a:extLst>
              <a:ext uri="{FF2B5EF4-FFF2-40B4-BE49-F238E27FC236}">
                <a16:creationId xmlns:a16="http://schemas.microsoft.com/office/drawing/2014/main" id="{B145FBCE-1AC6-4A8D-927B-B2B43AFE3A1B}"/>
              </a:ext>
            </a:extLst>
          </p:cNvPr>
          <p:cNvSpPr/>
          <p:nvPr/>
        </p:nvSpPr>
        <p:spPr>
          <a:xfrm>
            <a:off x="2509579" y="3282446"/>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60" name="Rectangle: Rounded Corners 59">
            <a:extLst>
              <a:ext uri="{FF2B5EF4-FFF2-40B4-BE49-F238E27FC236}">
                <a16:creationId xmlns:a16="http://schemas.microsoft.com/office/drawing/2014/main" id="{C701B2FF-CA08-482C-80D2-9D36E8B559A9}"/>
              </a:ext>
            </a:extLst>
          </p:cNvPr>
          <p:cNvSpPr/>
          <p:nvPr/>
        </p:nvSpPr>
        <p:spPr>
          <a:xfrm>
            <a:off x="2873159" y="3124924"/>
            <a:ext cx="507895" cy="26036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App</a:t>
            </a:r>
          </a:p>
        </p:txBody>
      </p:sp>
      <p:sp>
        <p:nvSpPr>
          <p:cNvPr id="61" name="Rectangle: Rounded Corners 60">
            <a:extLst>
              <a:ext uri="{FF2B5EF4-FFF2-40B4-BE49-F238E27FC236}">
                <a16:creationId xmlns:a16="http://schemas.microsoft.com/office/drawing/2014/main" id="{392643A1-8C33-41A3-AD65-AAB52745C30F}"/>
              </a:ext>
            </a:extLst>
          </p:cNvPr>
          <p:cNvSpPr/>
          <p:nvPr/>
        </p:nvSpPr>
        <p:spPr>
          <a:xfrm>
            <a:off x="941826" y="1424262"/>
            <a:ext cx="507895" cy="26036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App</a:t>
            </a:r>
          </a:p>
        </p:txBody>
      </p:sp>
      <p:pic>
        <p:nvPicPr>
          <p:cNvPr id="64"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A4A091D8-5560-4DB4-909B-BE77DBC75BF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80714" y="4439381"/>
            <a:ext cx="555922" cy="230833"/>
          </a:xfrm>
          <a:prstGeom prst="rect">
            <a:avLst/>
          </a:prstGeom>
          <a:noFill/>
          <a:extLst>
            <a:ext uri="{909E8E84-426E-40DD-AFC4-6F175D3DCCD1}">
              <a14:hiddenFill xmlns:a14="http://schemas.microsoft.com/office/drawing/2010/main">
                <a:solidFill>
                  <a:srgbClr val="FFFFFF"/>
                </a:solidFill>
              </a14:hiddenFill>
            </a:ext>
          </a:extLst>
        </p:spPr>
      </p:pic>
      <p:sp>
        <p:nvSpPr>
          <p:cNvPr id="65" name="Arrow: Right 64">
            <a:extLst>
              <a:ext uri="{FF2B5EF4-FFF2-40B4-BE49-F238E27FC236}">
                <a16:creationId xmlns:a16="http://schemas.microsoft.com/office/drawing/2014/main" id="{E2C528C9-480B-4E47-A0EA-32B526BDC962}"/>
              </a:ext>
            </a:extLst>
          </p:cNvPr>
          <p:cNvSpPr/>
          <p:nvPr/>
        </p:nvSpPr>
        <p:spPr>
          <a:xfrm rot="14949889">
            <a:off x="5873357" y="3933870"/>
            <a:ext cx="760727" cy="212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84492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886DC-09EE-4E56-97D8-3F49D8A2FE7C}"/>
              </a:ext>
            </a:extLst>
          </p:cNvPr>
          <p:cNvSpPr>
            <a:spLocks noGrp="1"/>
          </p:cNvSpPr>
          <p:nvPr>
            <p:ph type="title"/>
          </p:nvPr>
        </p:nvSpPr>
        <p:spPr/>
        <p:txBody>
          <a:bodyPr/>
          <a:lstStyle/>
          <a:p>
            <a:r>
              <a:rPr lang="nl-NL" dirty="0"/>
              <a:t>API Gateway</a:t>
            </a:r>
            <a:endParaRPr lang="en-NL" dirty="0"/>
          </a:p>
        </p:txBody>
      </p:sp>
      <p:sp>
        <p:nvSpPr>
          <p:cNvPr id="3" name="Content Placeholder 2">
            <a:extLst>
              <a:ext uri="{FF2B5EF4-FFF2-40B4-BE49-F238E27FC236}">
                <a16:creationId xmlns:a16="http://schemas.microsoft.com/office/drawing/2014/main" id="{E1100BEB-CBDA-4EC9-A97F-DF0C5B519DFB}"/>
              </a:ext>
            </a:extLst>
          </p:cNvPr>
          <p:cNvSpPr>
            <a:spLocks noGrp="1"/>
          </p:cNvSpPr>
          <p:nvPr>
            <p:ph idx="1"/>
          </p:nvPr>
        </p:nvSpPr>
        <p:spPr>
          <a:xfrm>
            <a:off x="720004" y="936000"/>
            <a:ext cx="6623999" cy="3780000"/>
          </a:xfrm>
        </p:spPr>
        <p:txBody>
          <a:bodyPr/>
          <a:lstStyle/>
          <a:p>
            <a:r>
              <a:rPr lang="nl-NL" dirty="0"/>
              <a:t>Handle HTTP calls:</a:t>
            </a:r>
          </a:p>
          <a:p>
            <a:pPr lvl="1"/>
            <a:r>
              <a:rPr lang="nl-NL" dirty="0" err="1"/>
              <a:t>Authorize</a:t>
            </a:r>
            <a:endParaRPr lang="nl-NL" dirty="0"/>
          </a:p>
          <a:p>
            <a:pPr lvl="1"/>
            <a:r>
              <a:rPr lang="nl-NL" dirty="0"/>
              <a:t>Route</a:t>
            </a:r>
          </a:p>
          <a:p>
            <a:pPr lvl="1"/>
            <a:r>
              <a:rPr lang="nl-NL" dirty="0"/>
              <a:t>Map</a:t>
            </a:r>
          </a:p>
          <a:p>
            <a:pPr lvl="1"/>
            <a:r>
              <a:rPr lang="nl-NL" dirty="0" err="1"/>
              <a:t>Transform</a:t>
            </a:r>
            <a:endParaRPr lang="nl-NL" dirty="0"/>
          </a:p>
          <a:p>
            <a:pPr lvl="1"/>
            <a:r>
              <a:rPr lang="nl-NL" dirty="0" err="1"/>
              <a:t>Observer</a:t>
            </a:r>
            <a:endParaRPr lang="nl-NL" dirty="0"/>
          </a:p>
          <a:p>
            <a:pPr lvl="2"/>
            <a:r>
              <a:rPr lang="nl-NL" dirty="0"/>
              <a:t>Monitor</a:t>
            </a:r>
          </a:p>
          <a:p>
            <a:pPr lvl="2"/>
            <a:r>
              <a:rPr lang="nl-NL" dirty="0"/>
              <a:t>Audit</a:t>
            </a:r>
          </a:p>
          <a:p>
            <a:pPr lvl="2"/>
            <a:r>
              <a:rPr lang="nl-NL" dirty="0"/>
              <a:t>Log</a:t>
            </a:r>
          </a:p>
          <a:p>
            <a:pPr marL="180000" lvl="1" indent="0">
              <a:buNone/>
            </a:pPr>
            <a:endParaRPr lang="nl-NL" dirty="0"/>
          </a:p>
          <a:p>
            <a:endParaRPr lang="en-NL" dirty="0"/>
          </a:p>
        </p:txBody>
      </p:sp>
      <p:sp>
        <p:nvSpPr>
          <p:cNvPr id="4" name="Footer Placeholder 3">
            <a:extLst>
              <a:ext uri="{FF2B5EF4-FFF2-40B4-BE49-F238E27FC236}">
                <a16:creationId xmlns:a16="http://schemas.microsoft.com/office/drawing/2014/main" id="{A1182959-CC61-438F-A011-FA06A3F8C80C}"/>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Oracle Groundbreakers Tour 2020 EMEA | Make your Cloud Applications Function for real</a:t>
            </a:r>
            <a:endParaRPr lang="nl-NL" kern="0">
              <a:solidFill>
                <a:srgbClr val="FFFFFF"/>
              </a:solidFill>
              <a:latin typeface="Arial"/>
              <a:cs typeface="Arial"/>
              <a:sym typeface="Arial"/>
            </a:endParaRPr>
          </a:p>
        </p:txBody>
      </p:sp>
      <p:sp>
        <p:nvSpPr>
          <p:cNvPr id="5" name="Rectangle 4">
            <a:extLst>
              <a:ext uri="{FF2B5EF4-FFF2-40B4-BE49-F238E27FC236}">
                <a16:creationId xmlns:a16="http://schemas.microsoft.com/office/drawing/2014/main" id="{7F2FAC98-D8BC-444B-A060-0EAF15A03DE0}"/>
              </a:ext>
            </a:extLst>
          </p:cNvPr>
          <p:cNvSpPr/>
          <p:nvPr/>
        </p:nvSpPr>
        <p:spPr>
          <a:xfrm>
            <a:off x="4940753" y="1271468"/>
            <a:ext cx="2294223" cy="3302955"/>
          </a:xfrm>
          <a:prstGeom prst="rect">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6" name="Rectangle 5">
            <a:extLst>
              <a:ext uri="{FF2B5EF4-FFF2-40B4-BE49-F238E27FC236}">
                <a16:creationId xmlns:a16="http://schemas.microsoft.com/office/drawing/2014/main" id="{0D7797CF-BD5F-4BEA-B22D-5C6A1A1C8531}"/>
              </a:ext>
            </a:extLst>
          </p:cNvPr>
          <p:cNvSpPr/>
          <p:nvPr/>
        </p:nvSpPr>
        <p:spPr>
          <a:xfrm>
            <a:off x="4511164" y="2565774"/>
            <a:ext cx="798295" cy="7497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78"/>
            <a:endParaRPr lang="en-NL" sz="1200">
              <a:solidFill>
                <a:srgbClr val="FFFFFF"/>
              </a:solidFill>
              <a:latin typeface="Arial" panose="020B0604020202020204"/>
            </a:endParaRPr>
          </a:p>
        </p:txBody>
      </p:sp>
      <p:sp>
        <p:nvSpPr>
          <p:cNvPr id="7" name="TextBox 6">
            <a:extLst>
              <a:ext uri="{FF2B5EF4-FFF2-40B4-BE49-F238E27FC236}">
                <a16:creationId xmlns:a16="http://schemas.microsoft.com/office/drawing/2014/main" id="{A6FA17FB-C75F-470E-B654-5D613B36C08F}"/>
              </a:ext>
            </a:extLst>
          </p:cNvPr>
          <p:cNvSpPr txBox="1"/>
          <p:nvPr/>
        </p:nvSpPr>
        <p:spPr>
          <a:xfrm>
            <a:off x="4452007" y="2713160"/>
            <a:ext cx="815629" cy="415498"/>
          </a:xfrm>
          <a:prstGeom prst="rect">
            <a:avLst/>
          </a:prstGeom>
          <a:noFill/>
        </p:spPr>
        <p:txBody>
          <a:bodyPr wrap="square" rtlCol="0">
            <a:spAutoFit/>
          </a:bodyPr>
          <a:lstStyle/>
          <a:p>
            <a:pPr algn="ctr" defTabSz="914378"/>
            <a:r>
              <a:rPr lang="nl-NL" sz="1050" dirty="0">
                <a:solidFill>
                  <a:srgbClr val="FFFFFF"/>
                </a:solidFill>
              </a:rPr>
              <a:t>API Gateway</a:t>
            </a:r>
            <a:endParaRPr lang="en-NL" sz="1050" dirty="0">
              <a:solidFill>
                <a:srgbClr val="FFFFFF"/>
              </a:solidFill>
            </a:endParaRPr>
          </a:p>
        </p:txBody>
      </p:sp>
      <p:sp>
        <p:nvSpPr>
          <p:cNvPr id="8" name="TextBox 7">
            <a:extLst>
              <a:ext uri="{FF2B5EF4-FFF2-40B4-BE49-F238E27FC236}">
                <a16:creationId xmlns:a16="http://schemas.microsoft.com/office/drawing/2014/main" id="{474A4DBB-A865-4AFC-B9B7-B68D8CF19A97}"/>
              </a:ext>
            </a:extLst>
          </p:cNvPr>
          <p:cNvSpPr txBox="1"/>
          <p:nvPr/>
        </p:nvSpPr>
        <p:spPr>
          <a:xfrm>
            <a:off x="5309459" y="4600041"/>
            <a:ext cx="1803699" cy="253916"/>
          </a:xfrm>
          <a:prstGeom prst="rect">
            <a:avLst/>
          </a:prstGeom>
          <a:noFill/>
        </p:spPr>
        <p:txBody>
          <a:bodyPr wrap="none" rtlCol="0">
            <a:spAutoFit/>
          </a:bodyPr>
          <a:lstStyle/>
          <a:p>
            <a:pPr defTabSz="914378"/>
            <a:r>
              <a:rPr lang="nl-NL" sz="1050" dirty="0"/>
              <a:t>Oracle Cloud </a:t>
            </a:r>
            <a:r>
              <a:rPr lang="nl-NL" sz="1050" dirty="0" err="1"/>
              <a:t>Infrastructure</a:t>
            </a:r>
            <a:endParaRPr lang="en-NL" sz="1050" dirty="0"/>
          </a:p>
        </p:txBody>
      </p:sp>
      <p:sp>
        <p:nvSpPr>
          <p:cNvPr id="9" name="Rectangle 8">
            <a:extLst>
              <a:ext uri="{FF2B5EF4-FFF2-40B4-BE49-F238E27FC236}">
                <a16:creationId xmlns:a16="http://schemas.microsoft.com/office/drawing/2014/main" id="{1ED1CADB-CA89-4249-887D-C7AA465B08E8}"/>
              </a:ext>
            </a:extLst>
          </p:cNvPr>
          <p:cNvSpPr/>
          <p:nvPr/>
        </p:nvSpPr>
        <p:spPr>
          <a:xfrm>
            <a:off x="7464726" y="2713161"/>
            <a:ext cx="1525447" cy="99725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10" name="TextBox 9">
            <a:extLst>
              <a:ext uri="{FF2B5EF4-FFF2-40B4-BE49-F238E27FC236}">
                <a16:creationId xmlns:a16="http://schemas.microsoft.com/office/drawing/2014/main" id="{837D12EF-0FC3-44EB-A1C4-71A47F0994F9}"/>
              </a:ext>
            </a:extLst>
          </p:cNvPr>
          <p:cNvSpPr txBox="1"/>
          <p:nvPr/>
        </p:nvSpPr>
        <p:spPr>
          <a:xfrm>
            <a:off x="7596798" y="2977249"/>
            <a:ext cx="1261300" cy="430887"/>
          </a:xfrm>
          <a:prstGeom prst="rect">
            <a:avLst/>
          </a:prstGeom>
          <a:noFill/>
        </p:spPr>
        <p:txBody>
          <a:bodyPr wrap="square" rtlCol="0">
            <a:spAutoFit/>
          </a:bodyPr>
          <a:lstStyle/>
          <a:p>
            <a:pPr algn="ctr" defTabSz="914378"/>
            <a:r>
              <a:rPr lang="nl-NL" sz="1100" dirty="0" err="1">
                <a:solidFill>
                  <a:srgbClr val="FFFFFF"/>
                </a:solidFill>
              </a:rPr>
              <a:t>Any</a:t>
            </a:r>
            <a:r>
              <a:rPr lang="nl-NL" sz="1100" dirty="0">
                <a:solidFill>
                  <a:srgbClr val="FFFFFF"/>
                </a:solidFill>
              </a:rPr>
              <a:t> 3rd party HTTP </a:t>
            </a:r>
            <a:r>
              <a:rPr lang="nl-NL" sz="1100" dirty="0" err="1">
                <a:solidFill>
                  <a:srgbClr val="FFFFFF"/>
                </a:solidFill>
              </a:rPr>
              <a:t>endpoint</a:t>
            </a:r>
            <a:endParaRPr lang="en-NL" sz="1100" dirty="0">
              <a:solidFill>
                <a:srgbClr val="FFFFFF"/>
              </a:solidFill>
            </a:endParaRPr>
          </a:p>
        </p:txBody>
      </p:sp>
      <p:sp>
        <p:nvSpPr>
          <p:cNvPr id="11" name="Rectangle 10">
            <a:extLst>
              <a:ext uri="{FF2B5EF4-FFF2-40B4-BE49-F238E27FC236}">
                <a16:creationId xmlns:a16="http://schemas.microsoft.com/office/drawing/2014/main" id="{D1E207C8-268C-4B14-BF5D-E3B6CB576EA1}"/>
              </a:ext>
            </a:extLst>
          </p:cNvPr>
          <p:cNvSpPr/>
          <p:nvPr/>
        </p:nvSpPr>
        <p:spPr>
          <a:xfrm>
            <a:off x="6220889" y="1845537"/>
            <a:ext cx="737409" cy="4868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12" name="TextBox 11">
            <a:extLst>
              <a:ext uri="{FF2B5EF4-FFF2-40B4-BE49-F238E27FC236}">
                <a16:creationId xmlns:a16="http://schemas.microsoft.com/office/drawing/2014/main" id="{196583BF-18F5-4CC2-AB5C-D87CE480515C}"/>
              </a:ext>
            </a:extLst>
          </p:cNvPr>
          <p:cNvSpPr txBox="1"/>
          <p:nvPr/>
        </p:nvSpPr>
        <p:spPr>
          <a:xfrm>
            <a:off x="6220889" y="1960429"/>
            <a:ext cx="737409" cy="261610"/>
          </a:xfrm>
          <a:prstGeom prst="rect">
            <a:avLst/>
          </a:prstGeom>
          <a:noFill/>
        </p:spPr>
        <p:txBody>
          <a:bodyPr wrap="square" rtlCol="0">
            <a:spAutoFit/>
          </a:bodyPr>
          <a:lstStyle/>
          <a:p>
            <a:pPr algn="ctr" defTabSz="914378"/>
            <a:r>
              <a:rPr lang="nl-NL" sz="1100" dirty="0" err="1">
                <a:solidFill>
                  <a:srgbClr val="FFFFFF"/>
                </a:solidFill>
              </a:rPr>
              <a:t>Function</a:t>
            </a:r>
            <a:endParaRPr lang="en-NL" sz="1100" dirty="0">
              <a:solidFill>
                <a:srgbClr val="FFFFFF"/>
              </a:solidFill>
            </a:endParaRPr>
          </a:p>
        </p:txBody>
      </p:sp>
      <p:sp>
        <p:nvSpPr>
          <p:cNvPr id="13" name="Rectangle 12">
            <a:extLst>
              <a:ext uri="{FF2B5EF4-FFF2-40B4-BE49-F238E27FC236}">
                <a16:creationId xmlns:a16="http://schemas.microsoft.com/office/drawing/2014/main" id="{2A79F924-D13A-46B7-8799-2715CECBEE04}"/>
              </a:ext>
            </a:extLst>
          </p:cNvPr>
          <p:cNvSpPr/>
          <p:nvPr/>
        </p:nvSpPr>
        <p:spPr>
          <a:xfrm>
            <a:off x="5405757" y="2785029"/>
            <a:ext cx="359350" cy="28998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14" name="TextBox 13">
            <a:extLst>
              <a:ext uri="{FF2B5EF4-FFF2-40B4-BE49-F238E27FC236}">
                <a16:creationId xmlns:a16="http://schemas.microsoft.com/office/drawing/2014/main" id="{C243D767-DFAE-44EB-AA4F-0398BDD08FF3}"/>
              </a:ext>
            </a:extLst>
          </p:cNvPr>
          <p:cNvSpPr txBox="1"/>
          <p:nvPr/>
        </p:nvSpPr>
        <p:spPr>
          <a:xfrm>
            <a:off x="5216726" y="2810645"/>
            <a:ext cx="737409" cy="230832"/>
          </a:xfrm>
          <a:prstGeom prst="rect">
            <a:avLst/>
          </a:prstGeom>
          <a:noFill/>
        </p:spPr>
        <p:txBody>
          <a:bodyPr wrap="square" rtlCol="0">
            <a:spAutoFit/>
          </a:bodyPr>
          <a:lstStyle/>
          <a:p>
            <a:pPr algn="ctr" defTabSz="914378"/>
            <a:r>
              <a:rPr lang="nl-NL" sz="900" dirty="0">
                <a:solidFill>
                  <a:srgbClr val="FFFFFF"/>
                </a:solidFill>
              </a:rPr>
              <a:t>Stock</a:t>
            </a:r>
            <a:endParaRPr lang="en-NL" sz="900" dirty="0">
              <a:solidFill>
                <a:srgbClr val="FFFFFF"/>
              </a:solidFill>
            </a:endParaRPr>
          </a:p>
        </p:txBody>
      </p:sp>
      <p:cxnSp>
        <p:nvCxnSpPr>
          <p:cNvPr id="15" name="Connector: Elbow 14">
            <a:extLst>
              <a:ext uri="{FF2B5EF4-FFF2-40B4-BE49-F238E27FC236}">
                <a16:creationId xmlns:a16="http://schemas.microsoft.com/office/drawing/2014/main" id="{FC768DD6-9C38-49E9-9D4B-0B3AA096D3FA}"/>
              </a:ext>
            </a:extLst>
          </p:cNvPr>
          <p:cNvCxnSpPr>
            <a:cxnSpLocks/>
          </p:cNvCxnSpPr>
          <p:nvPr/>
        </p:nvCxnSpPr>
        <p:spPr>
          <a:xfrm flipV="1">
            <a:off x="5309459" y="2146990"/>
            <a:ext cx="911430" cy="521769"/>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9513DF-780D-493C-91BD-CF961585A61A}"/>
              </a:ext>
            </a:extLst>
          </p:cNvPr>
          <p:cNvCxnSpPr>
            <a:cxnSpLocks/>
            <a:stCxn id="14" idx="1"/>
          </p:cNvCxnSpPr>
          <p:nvPr/>
        </p:nvCxnSpPr>
        <p:spPr>
          <a:xfrm>
            <a:off x="5216726" y="2926061"/>
            <a:ext cx="189030" cy="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413D365-1A19-48BA-944D-423DD50B013E}"/>
              </a:ext>
            </a:extLst>
          </p:cNvPr>
          <p:cNvCxnSpPr>
            <a:cxnSpLocks/>
          </p:cNvCxnSpPr>
          <p:nvPr/>
        </p:nvCxnSpPr>
        <p:spPr>
          <a:xfrm>
            <a:off x="5309459" y="3125657"/>
            <a:ext cx="2155267" cy="43695"/>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F21E62C-848E-451E-8313-FE4CF806A258}"/>
              </a:ext>
            </a:extLst>
          </p:cNvPr>
          <p:cNvSpPr/>
          <p:nvPr/>
        </p:nvSpPr>
        <p:spPr>
          <a:xfrm>
            <a:off x="5793027" y="3710412"/>
            <a:ext cx="855724" cy="77902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19" name="TextBox 18">
            <a:extLst>
              <a:ext uri="{FF2B5EF4-FFF2-40B4-BE49-F238E27FC236}">
                <a16:creationId xmlns:a16="http://schemas.microsoft.com/office/drawing/2014/main" id="{9D1119E5-256F-4F7B-9336-53C4123D79C8}"/>
              </a:ext>
            </a:extLst>
          </p:cNvPr>
          <p:cNvSpPr txBox="1"/>
          <p:nvPr/>
        </p:nvSpPr>
        <p:spPr>
          <a:xfrm>
            <a:off x="5852185" y="3865486"/>
            <a:ext cx="737409" cy="507831"/>
          </a:xfrm>
          <a:prstGeom prst="rect">
            <a:avLst/>
          </a:prstGeom>
          <a:noFill/>
        </p:spPr>
        <p:txBody>
          <a:bodyPr wrap="square" rtlCol="0">
            <a:spAutoFit/>
          </a:bodyPr>
          <a:lstStyle/>
          <a:p>
            <a:pPr algn="ctr" defTabSz="914378"/>
            <a:r>
              <a:rPr lang="nl-NL" sz="900" dirty="0" err="1">
                <a:solidFill>
                  <a:srgbClr val="FFFFFF"/>
                </a:solidFill>
              </a:rPr>
              <a:t>Any</a:t>
            </a:r>
            <a:r>
              <a:rPr lang="nl-NL" sz="900" dirty="0">
                <a:solidFill>
                  <a:srgbClr val="FFFFFF"/>
                </a:solidFill>
              </a:rPr>
              <a:t> HTTP </a:t>
            </a:r>
            <a:r>
              <a:rPr lang="nl-NL" sz="900" dirty="0" err="1">
                <a:solidFill>
                  <a:srgbClr val="FFFFFF"/>
                </a:solidFill>
              </a:rPr>
              <a:t>Endpoint</a:t>
            </a:r>
            <a:r>
              <a:rPr lang="nl-NL" sz="900" dirty="0">
                <a:solidFill>
                  <a:srgbClr val="FFFFFF"/>
                </a:solidFill>
              </a:rPr>
              <a:t> on OCI</a:t>
            </a:r>
            <a:endParaRPr lang="en-NL" sz="900" dirty="0">
              <a:solidFill>
                <a:srgbClr val="FFFFFF"/>
              </a:solidFill>
            </a:endParaRPr>
          </a:p>
        </p:txBody>
      </p:sp>
      <p:cxnSp>
        <p:nvCxnSpPr>
          <p:cNvPr id="20" name="Connector: Elbow 19">
            <a:extLst>
              <a:ext uri="{FF2B5EF4-FFF2-40B4-BE49-F238E27FC236}">
                <a16:creationId xmlns:a16="http://schemas.microsoft.com/office/drawing/2014/main" id="{0D444460-B615-40A0-BD9E-67DB78D63304}"/>
              </a:ext>
            </a:extLst>
          </p:cNvPr>
          <p:cNvCxnSpPr>
            <a:cxnSpLocks/>
            <a:endCxn id="18" idx="1"/>
          </p:cNvCxnSpPr>
          <p:nvPr/>
        </p:nvCxnSpPr>
        <p:spPr>
          <a:xfrm rot="16200000" flipH="1">
            <a:off x="5091346" y="3398244"/>
            <a:ext cx="815997" cy="587366"/>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B72F467-2E5D-46CB-95D2-6B6ACAF13C5B}"/>
              </a:ext>
            </a:extLst>
          </p:cNvPr>
          <p:cNvSpPr/>
          <p:nvPr/>
        </p:nvSpPr>
        <p:spPr>
          <a:xfrm>
            <a:off x="6685491" y="4101302"/>
            <a:ext cx="359350" cy="21663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700">
              <a:solidFill>
                <a:srgbClr val="FFFFFF"/>
              </a:solidFill>
              <a:latin typeface="Arial" panose="020B0604020202020204"/>
            </a:endParaRPr>
          </a:p>
        </p:txBody>
      </p:sp>
      <p:sp>
        <p:nvSpPr>
          <p:cNvPr id="22" name="TextBox 21">
            <a:extLst>
              <a:ext uri="{FF2B5EF4-FFF2-40B4-BE49-F238E27FC236}">
                <a16:creationId xmlns:a16="http://schemas.microsoft.com/office/drawing/2014/main" id="{6D77797B-C16B-4A98-A6C1-DE9C32B1AF50}"/>
              </a:ext>
            </a:extLst>
          </p:cNvPr>
          <p:cNvSpPr txBox="1"/>
          <p:nvPr/>
        </p:nvSpPr>
        <p:spPr>
          <a:xfrm>
            <a:off x="6661551" y="4098629"/>
            <a:ext cx="359350" cy="200055"/>
          </a:xfrm>
          <a:prstGeom prst="rect">
            <a:avLst/>
          </a:prstGeom>
          <a:noFill/>
        </p:spPr>
        <p:txBody>
          <a:bodyPr wrap="square" rtlCol="0">
            <a:spAutoFit/>
          </a:bodyPr>
          <a:lstStyle/>
          <a:p>
            <a:pPr algn="ctr" defTabSz="914378"/>
            <a:r>
              <a:rPr lang="nl-NL" sz="700" dirty="0">
                <a:solidFill>
                  <a:srgbClr val="FFFFFF"/>
                </a:solidFill>
              </a:rPr>
              <a:t>OIC</a:t>
            </a:r>
            <a:endParaRPr lang="en-NL" sz="700" dirty="0">
              <a:solidFill>
                <a:srgbClr val="FFFFFF"/>
              </a:solidFill>
            </a:endParaRPr>
          </a:p>
        </p:txBody>
      </p:sp>
      <p:sp>
        <p:nvSpPr>
          <p:cNvPr id="23" name="Rectangle 22">
            <a:extLst>
              <a:ext uri="{FF2B5EF4-FFF2-40B4-BE49-F238E27FC236}">
                <a16:creationId xmlns:a16="http://schemas.microsoft.com/office/drawing/2014/main" id="{D49B21D3-D0DB-4E01-80FC-22D9B8290EF6}"/>
              </a:ext>
            </a:extLst>
          </p:cNvPr>
          <p:cNvSpPr/>
          <p:nvPr/>
        </p:nvSpPr>
        <p:spPr>
          <a:xfrm>
            <a:off x="6687213" y="3828143"/>
            <a:ext cx="359350" cy="24225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700">
              <a:solidFill>
                <a:srgbClr val="FFFFFF"/>
              </a:solidFill>
              <a:latin typeface="Arial" panose="020B0604020202020204"/>
            </a:endParaRPr>
          </a:p>
        </p:txBody>
      </p:sp>
      <p:sp>
        <p:nvSpPr>
          <p:cNvPr id="24" name="TextBox 23">
            <a:extLst>
              <a:ext uri="{FF2B5EF4-FFF2-40B4-BE49-F238E27FC236}">
                <a16:creationId xmlns:a16="http://schemas.microsoft.com/office/drawing/2014/main" id="{FCD357DE-5776-423E-92FB-05CFB25B46FC}"/>
              </a:ext>
            </a:extLst>
          </p:cNvPr>
          <p:cNvSpPr txBox="1"/>
          <p:nvPr/>
        </p:nvSpPr>
        <p:spPr>
          <a:xfrm>
            <a:off x="6663273" y="3839615"/>
            <a:ext cx="381568" cy="200055"/>
          </a:xfrm>
          <a:prstGeom prst="rect">
            <a:avLst/>
          </a:prstGeom>
          <a:noFill/>
        </p:spPr>
        <p:txBody>
          <a:bodyPr wrap="square" rtlCol="0">
            <a:spAutoFit/>
          </a:bodyPr>
          <a:lstStyle/>
          <a:p>
            <a:pPr algn="ctr" defTabSz="914378"/>
            <a:r>
              <a:rPr lang="nl-NL" sz="700" dirty="0">
                <a:solidFill>
                  <a:srgbClr val="FFFFFF"/>
                </a:solidFill>
              </a:rPr>
              <a:t>OKE</a:t>
            </a:r>
            <a:endParaRPr lang="en-NL" sz="700" dirty="0">
              <a:solidFill>
                <a:srgbClr val="FFFFFF"/>
              </a:solidFill>
            </a:endParaRPr>
          </a:p>
        </p:txBody>
      </p:sp>
      <p:sp>
        <p:nvSpPr>
          <p:cNvPr id="25" name="Rectangle 24">
            <a:extLst>
              <a:ext uri="{FF2B5EF4-FFF2-40B4-BE49-F238E27FC236}">
                <a16:creationId xmlns:a16="http://schemas.microsoft.com/office/drawing/2014/main" id="{9185DD03-9A24-45D8-95C5-730213F98CF4}"/>
              </a:ext>
            </a:extLst>
          </p:cNvPr>
          <p:cNvSpPr/>
          <p:nvPr/>
        </p:nvSpPr>
        <p:spPr>
          <a:xfrm>
            <a:off x="6687621" y="3562204"/>
            <a:ext cx="359350" cy="24225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26" name="TextBox 25">
            <a:extLst>
              <a:ext uri="{FF2B5EF4-FFF2-40B4-BE49-F238E27FC236}">
                <a16:creationId xmlns:a16="http://schemas.microsoft.com/office/drawing/2014/main" id="{B87FF654-8DA4-48E3-9604-563AC52308CC}"/>
              </a:ext>
            </a:extLst>
          </p:cNvPr>
          <p:cNvSpPr txBox="1"/>
          <p:nvPr/>
        </p:nvSpPr>
        <p:spPr>
          <a:xfrm>
            <a:off x="6663681" y="3573675"/>
            <a:ext cx="359350" cy="215444"/>
          </a:xfrm>
          <a:prstGeom prst="rect">
            <a:avLst/>
          </a:prstGeom>
          <a:noFill/>
        </p:spPr>
        <p:txBody>
          <a:bodyPr wrap="square" rtlCol="0">
            <a:spAutoFit/>
          </a:bodyPr>
          <a:lstStyle/>
          <a:p>
            <a:pPr algn="ctr" defTabSz="914378"/>
            <a:r>
              <a:rPr lang="nl-NL" sz="800" dirty="0">
                <a:solidFill>
                  <a:srgbClr val="FFFFFF"/>
                </a:solidFill>
              </a:rPr>
              <a:t>VM</a:t>
            </a:r>
            <a:endParaRPr lang="en-NL" sz="800" dirty="0">
              <a:solidFill>
                <a:srgbClr val="FFFFFF"/>
              </a:solidFill>
            </a:endParaRPr>
          </a:p>
        </p:txBody>
      </p:sp>
      <p:sp>
        <p:nvSpPr>
          <p:cNvPr id="27" name="Rectangle 26">
            <a:extLst>
              <a:ext uri="{FF2B5EF4-FFF2-40B4-BE49-F238E27FC236}">
                <a16:creationId xmlns:a16="http://schemas.microsoft.com/office/drawing/2014/main" id="{14024EAB-7AF9-4DA2-B239-775266207C04}"/>
              </a:ext>
            </a:extLst>
          </p:cNvPr>
          <p:cNvSpPr/>
          <p:nvPr/>
        </p:nvSpPr>
        <p:spPr>
          <a:xfrm>
            <a:off x="6688649" y="4336526"/>
            <a:ext cx="359350" cy="21663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700">
              <a:solidFill>
                <a:srgbClr val="FFFFFF"/>
              </a:solidFill>
              <a:latin typeface="Arial" panose="020B0604020202020204"/>
            </a:endParaRPr>
          </a:p>
        </p:txBody>
      </p:sp>
      <p:sp>
        <p:nvSpPr>
          <p:cNvPr id="28" name="TextBox 27">
            <a:extLst>
              <a:ext uri="{FF2B5EF4-FFF2-40B4-BE49-F238E27FC236}">
                <a16:creationId xmlns:a16="http://schemas.microsoft.com/office/drawing/2014/main" id="{FFBC58AA-2FC7-4939-AB74-64D8C14B087D}"/>
              </a:ext>
            </a:extLst>
          </p:cNvPr>
          <p:cNvSpPr txBox="1"/>
          <p:nvPr/>
        </p:nvSpPr>
        <p:spPr>
          <a:xfrm>
            <a:off x="6664709" y="4333855"/>
            <a:ext cx="359350" cy="200055"/>
          </a:xfrm>
          <a:prstGeom prst="rect">
            <a:avLst/>
          </a:prstGeom>
          <a:noFill/>
        </p:spPr>
        <p:txBody>
          <a:bodyPr wrap="square" rtlCol="0">
            <a:spAutoFit/>
          </a:bodyPr>
          <a:lstStyle/>
          <a:p>
            <a:pPr algn="ctr" defTabSz="914378"/>
            <a:r>
              <a:rPr lang="nl-NL" sz="700" dirty="0">
                <a:solidFill>
                  <a:srgbClr val="FFFFFF"/>
                </a:solidFill>
              </a:rPr>
              <a:t>…</a:t>
            </a:r>
            <a:endParaRPr lang="en-NL" sz="700" dirty="0">
              <a:solidFill>
                <a:srgbClr val="FFFFFF"/>
              </a:solidFill>
            </a:endParaRPr>
          </a:p>
        </p:txBody>
      </p:sp>
      <p:sp>
        <p:nvSpPr>
          <p:cNvPr id="29" name="Rectangle: Rounded Corners 28">
            <a:extLst>
              <a:ext uri="{FF2B5EF4-FFF2-40B4-BE49-F238E27FC236}">
                <a16:creationId xmlns:a16="http://schemas.microsoft.com/office/drawing/2014/main" id="{60C266ED-39C0-4775-A407-F6C440A4BEBF}"/>
              </a:ext>
            </a:extLst>
          </p:cNvPr>
          <p:cNvSpPr/>
          <p:nvPr/>
        </p:nvSpPr>
        <p:spPr>
          <a:xfrm>
            <a:off x="2909576" y="2615281"/>
            <a:ext cx="930012" cy="6577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nl-NL" sz="1200" dirty="0" err="1">
                <a:solidFill>
                  <a:srgbClr val="FFFFFF"/>
                </a:solidFill>
                <a:latin typeface="Arial" panose="020B0604020202020204"/>
              </a:rPr>
              <a:t>Any</a:t>
            </a:r>
            <a:r>
              <a:rPr lang="nl-NL" sz="1200" dirty="0">
                <a:solidFill>
                  <a:srgbClr val="FFFFFF"/>
                </a:solidFill>
                <a:latin typeface="Arial" panose="020B0604020202020204"/>
              </a:rPr>
              <a:t> Service </a:t>
            </a:r>
            <a:r>
              <a:rPr lang="nl-NL" sz="1200" dirty="0" err="1">
                <a:solidFill>
                  <a:srgbClr val="FFFFFF"/>
                </a:solidFill>
                <a:latin typeface="Arial" panose="020B0604020202020204"/>
              </a:rPr>
              <a:t>Invoker</a:t>
            </a:r>
            <a:endParaRPr lang="en-NL" sz="1200" dirty="0">
              <a:solidFill>
                <a:srgbClr val="FFFFFF"/>
              </a:solidFill>
              <a:latin typeface="Arial" panose="020B0604020202020204"/>
            </a:endParaRPr>
          </a:p>
        </p:txBody>
      </p:sp>
      <p:cxnSp>
        <p:nvCxnSpPr>
          <p:cNvPr id="30" name="Straight Arrow Connector 29">
            <a:extLst>
              <a:ext uri="{FF2B5EF4-FFF2-40B4-BE49-F238E27FC236}">
                <a16:creationId xmlns:a16="http://schemas.microsoft.com/office/drawing/2014/main" id="{37C785FC-6F32-461D-9CB3-67AA6DEF699C}"/>
              </a:ext>
            </a:extLst>
          </p:cNvPr>
          <p:cNvCxnSpPr>
            <a:cxnSpLocks/>
            <a:stCxn id="29" idx="3"/>
            <a:endCxn id="7" idx="1"/>
          </p:cNvCxnSpPr>
          <p:nvPr/>
        </p:nvCxnSpPr>
        <p:spPr>
          <a:xfrm flipV="1">
            <a:off x="3839588" y="2920909"/>
            <a:ext cx="612419" cy="23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Speech Bubble: Rectangle 30">
            <a:extLst>
              <a:ext uri="{FF2B5EF4-FFF2-40B4-BE49-F238E27FC236}">
                <a16:creationId xmlns:a16="http://schemas.microsoft.com/office/drawing/2014/main" id="{990522A8-1E86-4695-9ABC-9BC054F1ED79}"/>
              </a:ext>
            </a:extLst>
          </p:cNvPr>
          <p:cNvSpPr/>
          <p:nvPr/>
        </p:nvSpPr>
        <p:spPr>
          <a:xfrm>
            <a:off x="2644727" y="397300"/>
            <a:ext cx="2019349" cy="1563128"/>
          </a:xfrm>
          <a:prstGeom prst="wedgeRectCallout">
            <a:avLst>
              <a:gd name="adj1" fmla="val 62230"/>
              <a:gd name="adj2" fmla="val 100869"/>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900">
              <a:solidFill>
                <a:srgbClr val="000000"/>
              </a:solidFill>
              <a:latin typeface="Arial" panose="020B0604020202020204"/>
            </a:endParaRPr>
          </a:p>
        </p:txBody>
      </p:sp>
      <p:sp>
        <p:nvSpPr>
          <p:cNvPr id="32" name="TextBox 31">
            <a:extLst>
              <a:ext uri="{FF2B5EF4-FFF2-40B4-BE49-F238E27FC236}">
                <a16:creationId xmlns:a16="http://schemas.microsoft.com/office/drawing/2014/main" id="{57E51119-1236-42F0-A77A-ED404C289B79}"/>
              </a:ext>
            </a:extLst>
          </p:cNvPr>
          <p:cNvSpPr txBox="1"/>
          <p:nvPr/>
        </p:nvSpPr>
        <p:spPr>
          <a:xfrm>
            <a:off x="2584063" y="393294"/>
            <a:ext cx="2012089" cy="1754326"/>
          </a:xfrm>
          <a:prstGeom prst="rect">
            <a:avLst/>
          </a:prstGeom>
          <a:noFill/>
        </p:spPr>
        <p:txBody>
          <a:bodyPr wrap="none" rtlCol="0">
            <a:spAutoFit/>
          </a:bodyPr>
          <a:lstStyle/>
          <a:p>
            <a:pPr defTabSz="914378"/>
            <a:r>
              <a:rPr lang="nl-NL" sz="900" dirty="0" err="1"/>
              <a:t>Expose</a:t>
            </a:r>
            <a:r>
              <a:rPr lang="nl-NL" sz="900" dirty="0"/>
              <a:t> private </a:t>
            </a:r>
            <a:r>
              <a:rPr lang="nl-NL" sz="900" dirty="0" err="1"/>
              <a:t>endpoints</a:t>
            </a:r>
            <a:r>
              <a:rPr lang="nl-NL" sz="900" dirty="0"/>
              <a:t> </a:t>
            </a:r>
            <a:r>
              <a:rPr lang="nl-NL" sz="900" dirty="0" err="1"/>
              <a:t>publicly</a:t>
            </a:r>
            <a:endParaRPr lang="nl-NL" sz="900" dirty="0"/>
          </a:p>
          <a:p>
            <a:pPr defTabSz="914378"/>
            <a:r>
              <a:rPr lang="nl-NL" sz="900" dirty="0" err="1"/>
              <a:t>Stable</a:t>
            </a:r>
            <a:r>
              <a:rPr lang="nl-NL" sz="900" dirty="0"/>
              <a:t> (public) </a:t>
            </a:r>
            <a:r>
              <a:rPr lang="nl-NL" sz="900" dirty="0" err="1"/>
              <a:t>endpoints</a:t>
            </a:r>
            <a:endParaRPr lang="nl-NL" sz="900" dirty="0"/>
          </a:p>
          <a:p>
            <a:pPr defTabSz="914378"/>
            <a:r>
              <a:rPr lang="nl-NL" sz="900" dirty="0"/>
              <a:t>Routing (</a:t>
            </a:r>
            <a:r>
              <a:rPr lang="nl-NL" sz="900" dirty="0" err="1"/>
              <a:t>verb</a:t>
            </a:r>
            <a:r>
              <a:rPr lang="nl-NL" sz="900" dirty="0"/>
              <a:t> &amp; wildcard </a:t>
            </a:r>
            <a:r>
              <a:rPr lang="nl-NL" sz="900" dirty="0" err="1"/>
              <a:t>based</a:t>
            </a:r>
            <a:r>
              <a:rPr lang="nl-NL" sz="900" dirty="0"/>
              <a:t>)</a:t>
            </a:r>
          </a:p>
          <a:p>
            <a:pPr defTabSz="914378"/>
            <a:r>
              <a:rPr lang="nl-NL" sz="900" dirty="0"/>
              <a:t>Parameter </a:t>
            </a:r>
            <a:r>
              <a:rPr lang="nl-NL" sz="900" dirty="0" err="1"/>
              <a:t>and</a:t>
            </a:r>
            <a:r>
              <a:rPr lang="nl-NL" sz="900" dirty="0"/>
              <a:t> Header </a:t>
            </a:r>
            <a:r>
              <a:rPr lang="nl-NL" sz="900" dirty="0" err="1"/>
              <a:t>mapping</a:t>
            </a:r>
            <a:endParaRPr lang="nl-NL" sz="900" dirty="0"/>
          </a:p>
          <a:p>
            <a:pPr defTabSz="914378"/>
            <a:r>
              <a:rPr lang="nl-NL" sz="900" dirty="0"/>
              <a:t>Request </a:t>
            </a:r>
            <a:r>
              <a:rPr lang="nl-NL" sz="900" dirty="0" err="1"/>
              <a:t>Policies</a:t>
            </a:r>
            <a:endParaRPr lang="nl-NL" sz="900" dirty="0"/>
          </a:p>
          <a:p>
            <a:pPr defTabSz="914378"/>
            <a:r>
              <a:rPr lang="nl-NL" sz="900" dirty="0" err="1"/>
              <a:t>Rate</a:t>
            </a:r>
            <a:r>
              <a:rPr lang="nl-NL" sz="900" dirty="0"/>
              <a:t> </a:t>
            </a:r>
            <a:r>
              <a:rPr lang="nl-NL" sz="900" dirty="0" err="1"/>
              <a:t>limiting</a:t>
            </a:r>
            <a:r>
              <a:rPr lang="nl-NL" sz="900" dirty="0"/>
              <a:t> (per client &amp; </a:t>
            </a:r>
            <a:r>
              <a:rPr lang="nl-NL" sz="900" dirty="0" err="1"/>
              <a:t>general</a:t>
            </a:r>
            <a:r>
              <a:rPr lang="nl-NL" sz="900" dirty="0"/>
              <a:t>)</a:t>
            </a:r>
          </a:p>
          <a:p>
            <a:pPr defTabSz="914378"/>
            <a:r>
              <a:rPr lang="nl-NL" sz="900" dirty="0"/>
              <a:t>CORS (for direct web client access)</a:t>
            </a:r>
          </a:p>
          <a:p>
            <a:pPr defTabSz="914378"/>
            <a:r>
              <a:rPr lang="nl-NL" sz="900" dirty="0" err="1"/>
              <a:t>Metrics</a:t>
            </a:r>
            <a:r>
              <a:rPr lang="nl-NL" sz="900" dirty="0"/>
              <a:t> Monitoring &amp; </a:t>
            </a:r>
            <a:r>
              <a:rPr lang="nl-NL" sz="900" dirty="0" err="1"/>
              <a:t>Logging</a:t>
            </a:r>
            <a:endParaRPr lang="nl-NL" sz="900" dirty="0"/>
          </a:p>
          <a:p>
            <a:pPr defTabSz="914378"/>
            <a:r>
              <a:rPr lang="nl-NL" sz="900" dirty="0" err="1"/>
              <a:t>Authentication</a:t>
            </a:r>
            <a:r>
              <a:rPr lang="nl-NL" sz="900" dirty="0"/>
              <a:t> &amp; </a:t>
            </a:r>
            <a:r>
              <a:rPr lang="nl-NL" sz="900" dirty="0" err="1"/>
              <a:t>Validation</a:t>
            </a:r>
            <a:endParaRPr lang="nl-NL" sz="900" dirty="0"/>
          </a:p>
          <a:p>
            <a:pPr defTabSz="914378"/>
            <a:r>
              <a:rPr lang="nl-NL" sz="900" dirty="0" err="1"/>
              <a:t>Transform</a:t>
            </a:r>
            <a:r>
              <a:rPr lang="nl-NL" sz="900" dirty="0"/>
              <a:t> headers &amp; parameters </a:t>
            </a:r>
            <a:br>
              <a:rPr lang="nl-NL" sz="900" dirty="0"/>
            </a:br>
            <a:r>
              <a:rPr lang="nl-NL" sz="900" dirty="0"/>
              <a:t>in </a:t>
            </a:r>
            <a:r>
              <a:rPr lang="nl-NL" sz="900" dirty="0" err="1"/>
              <a:t>requests</a:t>
            </a:r>
            <a:r>
              <a:rPr lang="nl-NL" sz="900" dirty="0"/>
              <a:t> &amp; headers in responses</a:t>
            </a:r>
          </a:p>
          <a:p>
            <a:pPr defTabSz="914378"/>
            <a:endParaRPr lang="en-NL" sz="900" dirty="0"/>
          </a:p>
        </p:txBody>
      </p:sp>
      <p:sp>
        <p:nvSpPr>
          <p:cNvPr id="33" name="Cloud 32">
            <a:extLst>
              <a:ext uri="{FF2B5EF4-FFF2-40B4-BE49-F238E27FC236}">
                <a16:creationId xmlns:a16="http://schemas.microsoft.com/office/drawing/2014/main" id="{C5D9E2FD-4861-4B1A-A716-5E640AA0B902}"/>
              </a:ext>
            </a:extLst>
          </p:cNvPr>
          <p:cNvSpPr/>
          <p:nvPr/>
        </p:nvSpPr>
        <p:spPr>
          <a:xfrm>
            <a:off x="2386083" y="4108762"/>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a16="http://schemas.microsoft.com/office/drawing/2014/main" id="{9E457F36-D66A-4C71-90E3-0C6079454919}"/>
              </a:ext>
            </a:extLst>
          </p:cNvPr>
          <p:cNvSpPr/>
          <p:nvPr/>
        </p:nvSpPr>
        <p:spPr>
          <a:xfrm>
            <a:off x="3960332" y="4491324"/>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35" name="Rectangle 34">
            <a:extLst>
              <a:ext uri="{FF2B5EF4-FFF2-40B4-BE49-F238E27FC236}">
                <a16:creationId xmlns:a16="http://schemas.microsoft.com/office/drawing/2014/main" id="{EA9160FE-7FB1-45F4-9DA5-5381D35CA9B6}"/>
              </a:ext>
            </a:extLst>
          </p:cNvPr>
          <p:cNvSpPr/>
          <p:nvPr/>
        </p:nvSpPr>
        <p:spPr>
          <a:xfrm>
            <a:off x="3392147" y="4491324"/>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36" name="Rectangle 35">
            <a:extLst>
              <a:ext uri="{FF2B5EF4-FFF2-40B4-BE49-F238E27FC236}">
                <a16:creationId xmlns:a16="http://schemas.microsoft.com/office/drawing/2014/main" id="{EBCA2530-859C-4EB7-828A-00B1B7E7A44F}"/>
              </a:ext>
            </a:extLst>
          </p:cNvPr>
          <p:cNvSpPr/>
          <p:nvPr/>
        </p:nvSpPr>
        <p:spPr>
          <a:xfrm>
            <a:off x="2817539" y="4491324"/>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37" name="Graphic 90">
            <a:extLst>
              <a:ext uri="{FF2B5EF4-FFF2-40B4-BE49-F238E27FC236}">
                <a16:creationId xmlns:a16="http://schemas.microsoft.com/office/drawing/2014/main" id="{818291CD-7F08-4371-8C14-26F177BC2D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0453" y="4082040"/>
            <a:ext cx="465699" cy="465699"/>
          </a:xfrm>
          <a:prstGeom prst="rect">
            <a:avLst/>
          </a:prstGeom>
        </p:spPr>
      </p:pic>
      <p:pic>
        <p:nvPicPr>
          <p:cNvPr id="38" name="Graphic 106">
            <a:extLst>
              <a:ext uri="{FF2B5EF4-FFF2-40B4-BE49-F238E27FC236}">
                <a16:creationId xmlns:a16="http://schemas.microsoft.com/office/drawing/2014/main" id="{EB2C9D82-CCC4-4D97-951F-F13CC30370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11539" y="4082040"/>
            <a:ext cx="496952" cy="496952"/>
          </a:xfrm>
          <a:prstGeom prst="rect">
            <a:avLst/>
          </a:prstGeom>
        </p:spPr>
      </p:pic>
      <p:pic>
        <p:nvPicPr>
          <p:cNvPr id="39" name="Graphic 8">
            <a:extLst>
              <a:ext uri="{FF2B5EF4-FFF2-40B4-BE49-F238E27FC236}">
                <a16:creationId xmlns:a16="http://schemas.microsoft.com/office/drawing/2014/main" id="{49390F0B-1105-478F-8C23-266A8453E3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41167" y="4082040"/>
            <a:ext cx="507902" cy="507902"/>
          </a:xfrm>
          <a:prstGeom prst="rect">
            <a:avLst/>
          </a:prstGeom>
        </p:spPr>
      </p:pic>
      <p:sp>
        <p:nvSpPr>
          <p:cNvPr id="40" name="Rectangle 39">
            <a:extLst>
              <a:ext uri="{FF2B5EF4-FFF2-40B4-BE49-F238E27FC236}">
                <a16:creationId xmlns:a16="http://schemas.microsoft.com/office/drawing/2014/main" id="{6D1664CA-447F-4E55-BE22-0344C19DD343}"/>
              </a:ext>
            </a:extLst>
          </p:cNvPr>
          <p:cNvSpPr/>
          <p:nvPr/>
        </p:nvSpPr>
        <p:spPr>
          <a:xfrm>
            <a:off x="4493830" y="3033285"/>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41" name="Graphic 40">
            <a:extLst>
              <a:ext uri="{FF2B5EF4-FFF2-40B4-BE49-F238E27FC236}">
                <a16:creationId xmlns:a16="http://schemas.microsoft.com/office/drawing/2014/main" id="{484B3A31-B996-4259-BD97-BBAF16AE2B8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37878" y="2615281"/>
            <a:ext cx="496952" cy="496952"/>
          </a:xfrm>
          <a:prstGeom prst="rect">
            <a:avLst/>
          </a:prstGeom>
        </p:spPr>
      </p:pic>
    </p:spTree>
    <p:extLst>
      <p:ext uri="{BB962C8B-B14F-4D97-AF65-F5344CB8AC3E}">
        <p14:creationId xmlns:p14="http://schemas.microsoft.com/office/powerpoint/2010/main" val="55855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3" grpId="0" animBg="1"/>
      <p:bldP spid="14" grpId="0"/>
      <p:bldP spid="18" grpId="0" animBg="1"/>
      <p:bldP spid="19" grpId="0"/>
      <p:bldP spid="21" grpId="0" animBg="1"/>
      <p:bldP spid="22" grpId="0"/>
      <p:bldP spid="23" grpId="0" animBg="1"/>
      <p:bldP spid="24" grpId="0"/>
      <p:bldP spid="25" grpId="0" animBg="1"/>
      <p:bldP spid="26" grpId="0"/>
      <p:bldP spid="27" grpId="0" animBg="1"/>
      <p:bldP spid="28" grpId="0"/>
      <p:bldP spid="31" grpId="0" animBg="1"/>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3F85F-101C-4FF3-B4AF-D968FAC6A98A}"/>
              </a:ext>
            </a:extLst>
          </p:cNvPr>
          <p:cNvSpPr>
            <a:spLocks noGrp="1"/>
          </p:cNvSpPr>
          <p:nvPr>
            <p:ph type="title"/>
          </p:nvPr>
        </p:nvSpPr>
        <p:spPr/>
        <p:txBody>
          <a:bodyPr/>
          <a:lstStyle/>
          <a:p>
            <a:r>
              <a:rPr lang="nl-NL" dirty="0"/>
              <a:t>A traditional </a:t>
            </a:r>
            <a:r>
              <a:rPr lang="nl-NL" dirty="0" err="1"/>
              <a:t>application</a:t>
            </a:r>
            <a:endParaRPr lang="en-NL" dirty="0"/>
          </a:p>
        </p:txBody>
      </p:sp>
      <p:sp>
        <p:nvSpPr>
          <p:cNvPr id="3" name="Content Placeholder 2">
            <a:extLst>
              <a:ext uri="{FF2B5EF4-FFF2-40B4-BE49-F238E27FC236}">
                <a16:creationId xmlns:a16="http://schemas.microsoft.com/office/drawing/2014/main" id="{B9F23C67-E38A-4D9C-A25D-979CEB444CA4}"/>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C56A215F-5BE6-48B9-829E-6370889C15CE}"/>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Oval 4">
            <a:extLst>
              <a:ext uri="{FF2B5EF4-FFF2-40B4-BE49-F238E27FC236}">
                <a16:creationId xmlns:a16="http://schemas.microsoft.com/office/drawing/2014/main" id="{6C9E15A2-16C2-4F55-AEFD-77C2E81AA745}"/>
              </a:ext>
            </a:extLst>
          </p:cNvPr>
          <p:cNvSpPr/>
          <p:nvPr/>
        </p:nvSpPr>
        <p:spPr>
          <a:xfrm>
            <a:off x="2120053" y="1659467"/>
            <a:ext cx="3467947" cy="2113280"/>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 name="Straight Connector 6">
            <a:extLst>
              <a:ext uri="{FF2B5EF4-FFF2-40B4-BE49-F238E27FC236}">
                <a16:creationId xmlns:a16="http://schemas.microsoft.com/office/drawing/2014/main" id="{DE1E576D-931F-4233-9272-9045B705ED74}"/>
              </a:ext>
            </a:extLst>
          </p:cNvPr>
          <p:cNvCxnSpPr/>
          <p:nvPr/>
        </p:nvCxnSpPr>
        <p:spPr>
          <a:xfrm>
            <a:off x="2208107" y="2370667"/>
            <a:ext cx="325797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A7EE42A9-1435-49EA-A5E8-E1031166ECC5}"/>
              </a:ext>
            </a:extLst>
          </p:cNvPr>
          <p:cNvSpPr txBox="1"/>
          <p:nvPr/>
        </p:nvSpPr>
        <p:spPr>
          <a:xfrm>
            <a:off x="3560872" y="1869263"/>
            <a:ext cx="639599" cy="200055"/>
          </a:xfrm>
          <a:prstGeom prst="rect">
            <a:avLst/>
          </a:prstGeom>
          <a:noFill/>
        </p:spPr>
        <p:txBody>
          <a:bodyPr wrap="none" lIns="0" tIns="0" rIns="0" bIns="0" rtlCol="0">
            <a:spAutoFit/>
          </a:bodyPr>
          <a:lstStyle/>
          <a:p>
            <a:r>
              <a:rPr lang="nl-NL" sz="1300" dirty="0" err="1"/>
              <a:t>WebApp</a:t>
            </a:r>
            <a:endParaRPr lang="en-NL" sz="1300" dirty="0" err="1"/>
          </a:p>
        </p:txBody>
      </p:sp>
      <p:sp>
        <p:nvSpPr>
          <p:cNvPr id="9" name="Cylinder 8">
            <a:extLst>
              <a:ext uri="{FF2B5EF4-FFF2-40B4-BE49-F238E27FC236}">
                <a16:creationId xmlns:a16="http://schemas.microsoft.com/office/drawing/2014/main" id="{9FEBD27C-F0D0-48A0-B523-0C8CEF8F6C25}"/>
              </a:ext>
            </a:extLst>
          </p:cNvPr>
          <p:cNvSpPr/>
          <p:nvPr/>
        </p:nvSpPr>
        <p:spPr>
          <a:xfrm>
            <a:off x="3657599" y="3254169"/>
            <a:ext cx="1551093" cy="108245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Database (RDBMS?)</a:t>
            </a:r>
            <a:endParaRPr lang="en-NL" dirty="0"/>
          </a:p>
        </p:txBody>
      </p:sp>
      <p:sp>
        <p:nvSpPr>
          <p:cNvPr id="11" name="Cube 10">
            <a:extLst>
              <a:ext uri="{FF2B5EF4-FFF2-40B4-BE49-F238E27FC236}">
                <a16:creationId xmlns:a16="http://schemas.microsoft.com/office/drawing/2014/main" id="{227B56A1-90AD-42FE-97F8-D67A44F26B51}"/>
              </a:ext>
            </a:extLst>
          </p:cNvPr>
          <p:cNvSpPr/>
          <p:nvPr/>
        </p:nvSpPr>
        <p:spPr>
          <a:xfrm>
            <a:off x="2120053" y="3686450"/>
            <a:ext cx="1280160" cy="3166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JVM</a:t>
            </a:r>
            <a:endParaRPr lang="en-NL" dirty="0"/>
          </a:p>
        </p:txBody>
      </p:sp>
      <p:sp>
        <p:nvSpPr>
          <p:cNvPr id="10" name="Cube 9">
            <a:extLst>
              <a:ext uri="{FF2B5EF4-FFF2-40B4-BE49-F238E27FC236}">
                <a16:creationId xmlns:a16="http://schemas.microsoft.com/office/drawing/2014/main" id="{DC68D091-089F-47A1-8145-47D4EC1FDFC8}"/>
              </a:ext>
            </a:extLst>
          </p:cNvPr>
          <p:cNvSpPr/>
          <p:nvPr/>
        </p:nvSpPr>
        <p:spPr>
          <a:xfrm>
            <a:off x="2120053" y="3369786"/>
            <a:ext cx="1280160" cy="3166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Java EE</a:t>
            </a:r>
            <a:endParaRPr lang="en-NL" dirty="0"/>
          </a:p>
        </p:txBody>
      </p:sp>
      <p:sp>
        <p:nvSpPr>
          <p:cNvPr id="12" name="Cube 11">
            <a:extLst>
              <a:ext uri="{FF2B5EF4-FFF2-40B4-BE49-F238E27FC236}">
                <a16:creationId xmlns:a16="http://schemas.microsoft.com/office/drawing/2014/main" id="{D82122A0-54A6-466A-AA2F-341A1336AADC}"/>
              </a:ext>
            </a:extLst>
          </p:cNvPr>
          <p:cNvSpPr/>
          <p:nvPr/>
        </p:nvSpPr>
        <p:spPr>
          <a:xfrm>
            <a:off x="2120053" y="4042893"/>
            <a:ext cx="1280160" cy="3166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Operating System</a:t>
            </a:r>
            <a:endParaRPr lang="en-NL" sz="1000" dirty="0"/>
          </a:p>
        </p:txBody>
      </p:sp>
      <p:sp>
        <p:nvSpPr>
          <p:cNvPr id="13" name="Cube 12">
            <a:extLst>
              <a:ext uri="{FF2B5EF4-FFF2-40B4-BE49-F238E27FC236}">
                <a16:creationId xmlns:a16="http://schemas.microsoft.com/office/drawing/2014/main" id="{F7C8AE51-DED8-4D92-923B-DBAF8C7987F1}"/>
              </a:ext>
            </a:extLst>
          </p:cNvPr>
          <p:cNvSpPr/>
          <p:nvPr/>
        </p:nvSpPr>
        <p:spPr>
          <a:xfrm>
            <a:off x="2120053" y="4379446"/>
            <a:ext cx="1280160" cy="3166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Hardware</a:t>
            </a:r>
            <a:endParaRPr lang="en-NL" sz="1000" dirty="0"/>
          </a:p>
        </p:txBody>
      </p:sp>
      <p:sp>
        <p:nvSpPr>
          <p:cNvPr id="14" name="Rectangle: Rounded Corners 13">
            <a:extLst>
              <a:ext uri="{FF2B5EF4-FFF2-40B4-BE49-F238E27FC236}">
                <a16:creationId xmlns:a16="http://schemas.microsoft.com/office/drawing/2014/main" id="{0E7BCF96-0549-4D18-B5E5-17E5D275908B}"/>
              </a:ext>
            </a:extLst>
          </p:cNvPr>
          <p:cNvSpPr/>
          <p:nvPr/>
        </p:nvSpPr>
        <p:spPr>
          <a:xfrm rot="20237169">
            <a:off x="2519681" y="1677101"/>
            <a:ext cx="914400" cy="38432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dirty="0"/>
              <a:t>UI</a:t>
            </a:r>
            <a:endParaRPr lang="en-NL" dirty="0"/>
          </a:p>
        </p:txBody>
      </p:sp>
      <p:sp>
        <p:nvSpPr>
          <p:cNvPr id="15" name="Rectangle: Rounded Corners 14">
            <a:extLst>
              <a:ext uri="{FF2B5EF4-FFF2-40B4-BE49-F238E27FC236}">
                <a16:creationId xmlns:a16="http://schemas.microsoft.com/office/drawing/2014/main" id="{7457FD38-E1AC-4122-8C90-27B7EA951649}"/>
              </a:ext>
            </a:extLst>
          </p:cNvPr>
          <p:cNvSpPr/>
          <p:nvPr/>
        </p:nvSpPr>
        <p:spPr>
          <a:xfrm rot="1746319">
            <a:off x="4324260" y="1714415"/>
            <a:ext cx="914400" cy="38432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dirty="0"/>
              <a:t>API</a:t>
            </a:r>
            <a:endParaRPr lang="en-NL" dirty="0"/>
          </a:p>
        </p:txBody>
      </p:sp>
      <p:sp>
        <p:nvSpPr>
          <p:cNvPr id="16" name="Rectangle: Rounded Corners 15">
            <a:extLst>
              <a:ext uri="{FF2B5EF4-FFF2-40B4-BE49-F238E27FC236}">
                <a16:creationId xmlns:a16="http://schemas.microsoft.com/office/drawing/2014/main" id="{CF6F2186-279F-46E5-AC30-9B985A4E9EEE}"/>
              </a:ext>
            </a:extLst>
          </p:cNvPr>
          <p:cNvSpPr/>
          <p:nvPr/>
        </p:nvSpPr>
        <p:spPr>
          <a:xfrm>
            <a:off x="3217333" y="2255712"/>
            <a:ext cx="1354667" cy="52136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a:t>3rd party </a:t>
            </a:r>
            <a:r>
              <a:rPr lang="nl-NL" sz="1100" dirty="0" err="1"/>
              <a:t>libraries</a:t>
            </a:r>
            <a:r>
              <a:rPr lang="nl-NL" sz="1100" dirty="0"/>
              <a:t> &amp; </a:t>
            </a:r>
            <a:r>
              <a:rPr lang="nl-NL" sz="1100" dirty="0" err="1"/>
              <a:t>frameworks</a:t>
            </a:r>
            <a:endParaRPr lang="en-NL" sz="1100" dirty="0"/>
          </a:p>
        </p:txBody>
      </p:sp>
      <p:sp>
        <p:nvSpPr>
          <p:cNvPr id="17" name="Speech Bubble: Rectangle 16">
            <a:extLst>
              <a:ext uri="{FF2B5EF4-FFF2-40B4-BE49-F238E27FC236}">
                <a16:creationId xmlns:a16="http://schemas.microsoft.com/office/drawing/2014/main" id="{706D8992-32FB-45C2-817A-2A13BE94C84D}"/>
              </a:ext>
            </a:extLst>
          </p:cNvPr>
          <p:cNvSpPr/>
          <p:nvPr/>
        </p:nvSpPr>
        <p:spPr>
          <a:xfrm>
            <a:off x="6326293" y="2296865"/>
            <a:ext cx="1557867" cy="1157535"/>
          </a:xfrm>
          <a:custGeom>
            <a:avLst/>
            <a:gdLst>
              <a:gd name="connsiteX0" fmla="*/ 0 w 1557867"/>
              <a:gd name="connsiteY0" fmla="*/ 0 h 1157535"/>
              <a:gd name="connsiteX1" fmla="*/ 259645 w 1557867"/>
              <a:gd name="connsiteY1" fmla="*/ 0 h 1157535"/>
              <a:gd name="connsiteX2" fmla="*/ 259645 w 1557867"/>
              <a:gd name="connsiteY2" fmla="*/ 0 h 1157535"/>
              <a:gd name="connsiteX3" fmla="*/ 649111 w 1557867"/>
              <a:gd name="connsiteY3" fmla="*/ 0 h 1157535"/>
              <a:gd name="connsiteX4" fmla="*/ 1103489 w 1557867"/>
              <a:gd name="connsiteY4" fmla="*/ 0 h 1157535"/>
              <a:gd name="connsiteX5" fmla="*/ 1557867 w 1557867"/>
              <a:gd name="connsiteY5" fmla="*/ 0 h 1157535"/>
              <a:gd name="connsiteX6" fmla="*/ 1557867 w 1557867"/>
              <a:gd name="connsiteY6" fmla="*/ 192923 h 1157535"/>
              <a:gd name="connsiteX7" fmla="*/ 1557867 w 1557867"/>
              <a:gd name="connsiteY7" fmla="*/ 192923 h 1157535"/>
              <a:gd name="connsiteX8" fmla="*/ 1557867 w 1557867"/>
              <a:gd name="connsiteY8" fmla="*/ 482306 h 1157535"/>
              <a:gd name="connsiteX9" fmla="*/ 1557867 w 1557867"/>
              <a:gd name="connsiteY9" fmla="*/ 806416 h 1157535"/>
              <a:gd name="connsiteX10" fmla="*/ 1557867 w 1557867"/>
              <a:gd name="connsiteY10" fmla="*/ 1157535 h 1157535"/>
              <a:gd name="connsiteX11" fmla="*/ 1103489 w 1557867"/>
              <a:gd name="connsiteY11" fmla="*/ 1157535 h 1157535"/>
              <a:gd name="connsiteX12" fmla="*/ 649111 w 1557867"/>
              <a:gd name="connsiteY12" fmla="*/ 1157535 h 1157535"/>
              <a:gd name="connsiteX13" fmla="*/ 259645 w 1557867"/>
              <a:gd name="connsiteY13" fmla="*/ 1157535 h 1157535"/>
              <a:gd name="connsiteX14" fmla="*/ 259645 w 1557867"/>
              <a:gd name="connsiteY14" fmla="*/ 1157535 h 1157535"/>
              <a:gd name="connsiteX15" fmla="*/ 0 w 1557867"/>
              <a:gd name="connsiteY15" fmla="*/ 1157535 h 1157535"/>
              <a:gd name="connsiteX16" fmla="*/ 0 w 1557867"/>
              <a:gd name="connsiteY16" fmla="*/ 840177 h 1157535"/>
              <a:gd name="connsiteX17" fmla="*/ 0 w 1557867"/>
              <a:gd name="connsiteY17" fmla="*/ 482306 h 1157535"/>
              <a:gd name="connsiteX18" fmla="*/ -480439 w 1557867"/>
              <a:gd name="connsiteY18" fmla="*/ 472918 h 1157535"/>
              <a:gd name="connsiteX19" fmla="*/ -1022210 w 1557867"/>
              <a:gd name="connsiteY19" fmla="*/ 462331 h 1157535"/>
              <a:gd name="connsiteX20" fmla="*/ -490661 w 1557867"/>
              <a:gd name="connsiteY20" fmla="*/ 322239 h 1157535"/>
              <a:gd name="connsiteX21" fmla="*/ 0 w 1557867"/>
              <a:gd name="connsiteY21" fmla="*/ 192923 h 1157535"/>
              <a:gd name="connsiteX22" fmla="*/ 0 w 1557867"/>
              <a:gd name="connsiteY22" fmla="*/ 0 h 1157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7867" h="1157535" fill="none" extrusionOk="0">
                <a:moveTo>
                  <a:pt x="0" y="0"/>
                </a:moveTo>
                <a:cubicBezTo>
                  <a:pt x="103800" y="-23446"/>
                  <a:pt x="134556" y="22473"/>
                  <a:pt x="259645" y="0"/>
                </a:cubicBezTo>
                <a:lnTo>
                  <a:pt x="259645" y="0"/>
                </a:lnTo>
                <a:cubicBezTo>
                  <a:pt x="354788" y="-25530"/>
                  <a:pt x="562076" y="37865"/>
                  <a:pt x="649111" y="0"/>
                </a:cubicBezTo>
                <a:cubicBezTo>
                  <a:pt x="813622" y="-30745"/>
                  <a:pt x="883346" y="52610"/>
                  <a:pt x="1103489" y="0"/>
                </a:cubicBezTo>
                <a:cubicBezTo>
                  <a:pt x="1323632" y="-52610"/>
                  <a:pt x="1424915" y="25810"/>
                  <a:pt x="1557867" y="0"/>
                </a:cubicBezTo>
                <a:cubicBezTo>
                  <a:pt x="1579854" y="73825"/>
                  <a:pt x="1552574" y="120953"/>
                  <a:pt x="1557867" y="192923"/>
                </a:cubicBezTo>
                <a:lnTo>
                  <a:pt x="1557867" y="192923"/>
                </a:lnTo>
                <a:cubicBezTo>
                  <a:pt x="1565922" y="305917"/>
                  <a:pt x="1537551" y="421230"/>
                  <a:pt x="1557867" y="482306"/>
                </a:cubicBezTo>
                <a:cubicBezTo>
                  <a:pt x="1561769" y="631094"/>
                  <a:pt x="1535947" y="698522"/>
                  <a:pt x="1557867" y="806416"/>
                </a:cubicBezTo>
                <a:cubicBezTo>
                  <a:pt x="1579787" y="914310"/>
                  <a:pt x="1553207" y="1014375"/>
                  <a:pt x="1557867" y="1157535"/>
                </a:cubicBezTo>
                <a:cubicBezTo>
                  <a:pt x="1377788" y="1207588"/>
                  <a:pt x="1246389" y="1127481"/>
                  <a:pt x="1103489" y="1157535"/>
                </a:cubicBezTo>
                <a:cubicBezTo>
                  <a:pt x="960589" y="1187589"/>
                  <a:pt x="748763" y="1125482"/>
                  <a:pt x="649111" y="1157535"/>
                </a:cubicBezTo>
                <a:cubicBezTo>
                  <a:pt x="567143" y="1197764"/>
                  <a:pt x="441475" y="1141657"/>
                  <a:pt x="259645" y="1157535"/>
                </a:cubicBezTo>
                <a:lnTo>
                  <a:pt x="259645" y="1157535"/>
                </a:lnTo>
                <a:cubicBezTo>
                  <a:pt x="164615" y="1172526"/>
                  <a:pt x="125150" y="1142808"/>
                  <a:pt x="0" y="1157535"/>
                </a:cubicBezTo>
                <a:cubicBezTo>
                  <a:pt x="-20544" y="1084748"/>
                  <a:pt x="20463" y="981578"/>
                  <a:pt x="0" y="840177"/>
                </a:cubicBezTo>
                <a:cubicBezTo>
                  <a:pt x="-20463" y="698776"/>
                  <a:pt x="11203" y="567471"/>
                  <a:pt x="0" y="482306"/>
                </a:cubicBezTo>
                <a:cubicBezTo>
                  <a:pt x="-167922" y="525526"/>
                  <a:pt x="-285409" y="448075"/>
                  <a:pt x="-480439" y="472918"/>
                </a:cubicBezTo>
                <a:cubicBezTo>
                  <a:pt x="-675469" y="497761"/>
                  <a:pt x="-766976" y="454868"/>
                  <a:pt x="-1022210" y="462331"/>
                </a:cubicBezTo>
                <a:cubicBezTo>
                  <a:pt x="-865981" y="415694"/>
                  <a:pt x="-697015" y="390307"/>
                  <a:pt x="-490661" y="322239"/>
                </a:cubicBezTo>
                <a:cubicBezTo>
                  <a:pt x="-284307" y="254171"/>
                  <a:pt x="-165473" y="247824"/>
                  <a:pt x="0" y="192923"/>
                </a:cubicBezTo>
                <a:cubicBezTo>
                  <a:pt x="-7024" y="113420"/>
                  <a:pt x="9689" y="86314"/>
                  <a:pt x="0" y="0"/>
                </a:cubicBezTo>
                <a:close/>
              </a:path>
              <a:path w="1557867" h="1157535" stroke="0" extrusionOk="0">
                <a:moveTo>
                  <a:pt x="0" y="0"/>
                </a:moveTo>
                <a:cubicBezTo>
                  <a:pt x="99502" y="-22984"/>
                  <a:pt x="158647" y="18698"/>
                  <a:pt x="259645" y="0"/>
                </a:cubicBezTo>
                <a:lnTo>
                  <a:pt x="259645" y="0"/>
                </a:lnTo>
                <a:cubicBezTo>
                  <a:pt x="360175" y="-16525"/>
                  <a:pt x="485506" y="33773"/>
                  <a:pt x="649111" y="0"/>
                </a:cubicBezTo>
                <a:cubicBezTo>
                  <a:pt x="749246" y="-5932"/>
                  <a:pt x="994718" y="12371"/>
                  <a:pt x="1094401" y="0"/>
                </a:cubicBezTo>
                <a:cubicBezTo>
                  <a:pt x="1194084" y="-12371"/>
                  <a:pt x="1384681" y="41566"/>
                  <a:pt x="1557867" y="0"/>
                </a:cubicBezTo>
                <a:cubicBezTo>
                  <a:pt x="1570360" y="70918"/>
                  <a:pt x="1535127" y="127056"/>
                  <a:pt x="1557867" y="192923"/>
                </a:cubicBezTo>
                <a:lnTo>
                  <a:pt x="1557867" y="192923"/>
                </a:lnTo>
                <a:cubicBezTo>
                  <a:pt x="1569239" y="286056"/>
                  <a:pt x="1534359" y="376041"/>
                  <a:pt x="1557867" y="482306"/>
                </a:cubicBezTo>
                <a:cubicBezTo>
                  <a:pt x="1590157" y="604430"/>
                  <a:pt x="1524221" y="704933"/>
                  <a:pt x="1557867" y="806416"/>
                </a:cubicBezTo>
                <a:cubicBezTo>
                  <a:pt x="1591513" y="907899"/>
                  <a:pt x="1525627" y="1055414"/>
                  <a:pt x="1557867" y="1157535"/>
                </a:cubicBezTo>
                <a:cubicBezTo>
                  <a:pt x="1433214" y="1197066"/>
                  <a:pt x="1209170" y="1111764"/>
                  <a:pt x="1085314" y="1157535"/>
                </a:cubicBezTo>
                <a:cubicBezTo>
                  <a:pt x="961458" y="1203306"/>
                  <a:pt x="780764" y="1117468"/>
                  <a:pt x="649111" y="1157535"/>
                </a:cubicBezTo>
                <a:cubicBezTo>
                  <a:pt x="474076" y="1165572"/>
                  <a:pt x="346914" y="1138497"/>
                  <a:pt x="259645" y="1157535"/>
                </a:cubicBezTo>
                <a:lnTo>
                  <a:pt x="259645" y="1157535"/>
                </a:lnTo>
                <a:cubicBezTo>
                  <a:pt x="201276" y="1175619"/>
                  <a:pt x="84801" y="1155780"/>
                  <a:pt x="0" y="1157535"/>
                </a:cubicBezTo>
                <a:cubicBezTo>
                  <a:pt x="-15475" y="1063349"/>
                  <a:pt x="11998" y="929872"/>
                  <a:pt x="0" y="826673"/>
                </a:cubicBezTo>
                <a:cubicBezTo>
                  <a:pt x="-11998" y="723474"/>
                  <a:pt x="11979" y="604509"/>
                  <a:pt x="0" y="482306"/>
                </a:cubicBezTo>
                <a:cubicBezTo>
                  <a:pt x="-238356" y="506088"/>
                  <a:pt x="-358965" y="415923"/>
                  <a:pt x="-500883" y="472518"/>
                </a:cubicBezTo>
                <a:cubicBezTo>
                  <a:pt x="-642801" y="529113"/>
                  <a:pt x="-796923" y="457108"/>
                  <a:pt x="-1022210" y="462331"/>
                </a:cubicBezTo>
                <a:cubicBezTo>
                  <a:pt x="-787805" y="380330"/>
                  <a:pt x="-664406" y="420797"/>
                  <a:pt x="-521327" y="330321"/>
                </a:cubicBezTo>
                <a:cubicBezTo>
                  <a:pt x="-378248" y="239845"/>
                  <a:pt x="-196419" y="299494"/>
                  <a:pt x="0" y="192923"/>
                </a:cubicBezTo>
                <a:cubicBezTo>
                  <a:pt x="-4650" y="113133"/>
                  <a:pt x="15396" y="89623"/>
                  <a:pt x="0" y="0"/>
                </a:cubicBezTo>
                <a:close/>
              </a:path>
            </a:pathLst>
          </a:custGeom>
          <a:solidFill>
            <a:schemeClr val="accent6">
              <a:lumMod val="20000"/>
              <a:lumOff val="80000"/>
            </a:schemeClr>
          </a:solidFill>
          <a:ln>
            <a:extLst>
              <a:ext uri="{C807C97D-BFC1-408E-A445-0C87EB9F89A2}">
                <ask:lineSketchStyleProps xmlns:ask="http://schemas.microsoft.com/office/drawing/2018/sketchyshapes" sd="1385445594">
                  <a:prstGeom prst="wedgeRectCallout">
                    <a:avLst>
                      <a:gd name="adj1" fmla="val -115616"/>
                      <a:gd name="adj2" fmla="val -10059"/>
                    </a:avLst>
                  </a:prstGeom>
                  <ask:type>
                    <ask:lineSketchScribble/>
                  </ask:type>
                </ask:lineSketchStyleProps>
              </a:ext>
            </a:extLst>
          </a:ln>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a:t>Monolith</a:t>
            </a:r>
            <a:r>
              <a:rPr lang="nl-NL" dirty="0"/>
              <a:t>, Microservice, Module </a:t>
            </a:r>
            <a:endParaRPr lang="en-NL" dirty="0"/>
          </a:p>
        </p:txBody>
      </p:sp>
      <p:sp>
        <p:nvSpPr>
          <p:cNvPr id="18" name="Speech Bubble: Rectangle 17">
            <a:extLst>
              <a:ext uri="{FF2B5EF4-FFF2-40B4-BE49-F238E27FC236}">
                <a16:creationId xmlns:a16="http://schemas.microsoft.com/office/drawing/2014/main" id="{C50A23E0-3973-4201-A693-54A3771E721D}"/>
              </a:ext>
            </a:extLst>
          </p:cNvPr>
          <p:cNvSpPr/>
          <p:nvPr/>
        </p:nvSpPr>
        <p:spPr>
          <a:xfrm>
            <a:off x="72797" y="2223062"/>
            <a:ext cx="1664915" cy="1543710"/>
          </a:xfrm>
          <a:custGeom>
            <a:avLst/>
            <a:gdLst>
              <a:gd name="connsiteX0" fmla="*/ 0 w 1664915"/>
              <a:gd name="connsiteY0" fmla="*/ 0 h 1543710"/>
              <a:gd name="connsiteX1" fmla="*/ 466176 w 1664915"/>
              <a:gd name="connsiteY1" fmla="*/ 0 h 1543710"/>
              <a:gd name="connsiteX2" fmla="*/ 971200 w 1664915"/>
              <a:gd name="connsiteY2" fmla="*/ 0 h 1543710"/>
              <a:gd name="connsiteX3" fmla="*/ 971200 w 1664915"/>
              <a:gd name="connsiteY3" fmla="*/ 0 h 1543710"/>
              <a:gd name="connsiteX4" fmla="*/ 1387429 w 1664915"/>
              <a:gd name="connsiteY4" fmla="*/ 0 h 1543710"/>
              <a:gd name="connsiteX5" fmla="*/ 1664915 w 1664915"/>
              <a:gd name="connsiteY5" fmla="*/ 0 h 1543710"/>
              <a:gd name="connsiteX6" fmla="*/ 1664915 w 1664915"/>
              <a:gd name="connsiteY6" fmla="*/ 459254 h 1543710"/>
              <a:gd name="connsiteX7" fmla="*/ 1664915 w 1664915"/>
              <a:gd name="connsiteY7" fmla="*/ 900498 h 1543710"/>
              <a:gd name="connsiteX8" fmla="*/ 1928731 w 1664915"/>
              <a:gd name="connsiteY8" fmla="*/ 1189023 h 1543710"/>
              <a:gd name="connsiteX9" fmla="*/ 2203315 w 1664915"/>
              <a:gd name="connsiteY9" fmla="*/ 1489325 h 1543710"/>
              <a:gd name="connsiteX10" fmla="*/ 1664915 w 1664915"/>
              <a:gd name="connsiteY10" fmla="*/ 1286425 h 1543710"/>
              <a:gd name="connsiteX11" fmla="*/ 1664915 w 1664915"/>
              <a:gd name="connsiteY11" fmla="*/ 1543710 h 1543710"/>
              <a:gd name="connsiteX12" fmla="*/ 1387429 w 1664915"/>
              <a:gd name="connsiteY12" fmla="*/ 1543710 h 1543710"/>
              <a:gd name="connsiteX13" fmla="*/ 971200 w 1664915"/>
              <a:gd name="connsiteY13" fmla="*/ 1543710 h 1543710"/>
              <a:gd name="connsiteX14" fmla="*/ 971200 w 1664915"/>
              <a:gd name="connsiteY14" fmla="*/ 1543710 h 1543710"/>
              <a:gd name="connsiteX15" fmla="*/ 466176 w 1664915"/>
              <a:gd name="connsiteY15" fmla="*/ 1543710 h 1543710"/>
              <a:gd name="connsiteX16" fmla="*/ 0 w 1664915"/>
              <a:gd name="connsiteY16" fmla="*/ 1543710 h 1543710"/>
              <a:gd name="connsiteX17" fmla="*/ 0 w 1664915"/>
              <a:gd name="connsiteY17" fmla="*/ 1286425 h 1543710"/>
              <a:gd name="connsiteX18" fmla="*/ 0 w 1664915"/>
              <a:gd name="connsiteY18" fmla="*/ 900498 h 1543710"/>
              <a:gd name="connsiteX19" fmla="*/ 0 w 1664915"/>
              <a:gd name="connsiteY19" fmla="*/ 900498 h 1543710"/>
              <a:gd name="connsiteX20" fmla="*/ 0 w 1664915"/>
              <a:gd name="connsiteY20" fmla="*/ 477264 h 1543710"/>
              <a:gd name="connsiteX21" fmla="*/ 0 w 1664915"/>
              <a:gd name="connsiteY21" fmla="*/ 0 h 154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4915" h="1543710" fill="none" extrusionOk="0">
                <a:moveTo>
                  <a:pt x="0" y="0"/>
                </a:moveTo>
                <a:cubicBezTo>
                  <a:pt x="169771" y="-7427"/>
                  <a:pt x="315952" y="15333"/>
                  <a:pt x="466176" y="0"/>
                </a:cubicBezTo>
                <a:cubicBezTo>
                  <a:pt x="616400" y="-15333"/>
                  <a:pt x="749662" y="43157"/>
                  <a:pt x="971200" y="0"/>
                </a:cubicBezTo>
                <a:lnTo>
                  <a:pt x="971200" y="0"/>
                </a:lnTo>
                <a:cubicBezTo>
                  <a:pt x="1135363" y="-29966"/>
                  <a:pt x="1244959" y="7888"/>
                  <a:pt x="1387429" y="0"/>
                </a:cubicBezTo>
                <a:cubicBezTo>
                  <a:pt x="1525059" y="-14163"/>
                  <a:pt x="1582617" y="29955"/>
                  <a:pt x="1664915" y="0"/>
                </a:cubicBezTo>
                <a:cubicBezTo>
                  <a:pt x="1705695" y="179062"/>
                  <a:pt x="1616284" y="337168"/>
                  <a:pt x="1664915" y="459254"/>
                </a:cubicBezTo>
                <a:cubicBezTo>
                  <a:pt x="1713546" y="581340"/>
                  <a:pt x="1627123" y="715863"/>
                  <a:pt x="1664915" y="900498"/>
                </a:cubicBezTo>
                <a:cubicBezTo>
                  <a:pt x="1755322" y="935176"/>
                  <a:pt x="1829208" y="1085433"/>
                  <a:pt x="1928731" y="1189023"/>
                </a:cubicBezTo>
                <a:cubicBezTo>
                  <a:pt x="2028254" y="1292614"/>
                  <a:pt x="2040501" y="1370034"/>
                  <a:pt x="2203315" y="1489325"/>
                </a:cubicBezTo>
                <a:cubicBezTo>
                  <a:pt x="1970861" y="1423296"/>
                  <a:pt x="1933615" y="1341233"/>
                  <a:pt x="1664915" y="1286425"/>
                </a:cubicBezTo>
                <a:cubicBezTo>
                  <a:pt x="1690305" y="1398972"/>
                  <a:pt x="1637766" y="1429832"/>
                  <a:pt x="1664915" y="1543710"/>
                </a:cubicBezTo>
                <a:cubicBezTo>
                  <a:pt x="1594943" y="1561265"/>
                  <a:pt x="1493081" y="1510473"/>
                  <a:pt x="1387429" y="1543710"/>
                </a:cubicBezTo>
                <a:cubicBezTo>
                  <a:pt x="1234893" y="1551932"/>
                  <a:pt x="1171189" y="1525016"/>
                  <a:pt x="971200" y="1543710"/>
                </a:cubicBezTo>
                <a:lnTo>
                  <a:pt x="971200" y="1543710"/>
                </a:lnTo>
                <a:cubicBezTo>
                  <a:pt x="736079" y="1555090"/>
                  <a:pt x="678305" y="1519086"/>
                  <a:pt x="466176" y="1543710"/>
                </a:cubicBezTo>
                <a:cubicBezTo>
                  <a:pt x="254047" y="1568334"/>
                  <a:pt x="136354" y="1540047"/>
                  <a:pt x="0" y="1543710"/>
                </a:cubicBezTo>
                <a:cubicBezTo>
                  <a:pt x="-4262" y="1416231"/>
                  <a:pt x="29987" y="1345458"/>
                  <a:pt x="0" y="1286425"/>
                </a:cubicBezTo>
                <a:cubicBezTo>
                  <a:pt x="-11651" y="1189637"/>
                  <a:pt x="34590" y="990857"/>
                  <a:pt x="0" y="900498"/>
                </a:cubicBezTo>
                <a:lnTo>
                  <a:pt x="0" y="900498"/>
                </a:lnTo>
                <a:cubicBezTo>
                  <a:pt x="-12615" y="778006"/>
                  <a:pt x="38868" y="633463"/>
                  <a:pt x="0" y="477264"/>
                </a:cubicBezTo>
                <a:cubicBezTo>
                  <a:pt x="-38868" y="321065"/>
                  <a:pt x="27001" y="99725"/>
                  <a:pt x="0" y="0"/>
                </a:cubicBezTo>
                <a:close/>
              </a:path>
              <a:path w="1664915" h="1543710" stroke="0" extrusionOk="0">
                <a:moveTo>
                  <a:pt x="0" y="0"/>
                </a:moveTo>
                <a:cubicBezTo>
                  <a:pt x="174895" y="-42554"/>
                  <a:pt x="368003" y="6922"/>
                  <a:pt x="495312" y="0"/>
                </a:cubicBezTo>
                <a:cubicBezTo>
                  <a:pt x="622621" y="-6922"/>
                  <a:pt x="786521" y="52225"/>
                  <a:pt x="971200" y="0"/>
                </a:cubicBezTo>
                <a:lnTo>
                  <a:pt x="971200" y="0"/>
                </a:lnTo>
                <a:cubicBezTo>
                  <a:pt x="1149377" y="-27597"/>
                  <a:pt x="1248180" y="38225"/>
                  <a:pt x="1387429" y="0"/>
                </a:cubicBezTo>
                <a:cubicBezTo>
                  <a:pt x="1465013" y="-26671"/>
                  <a:pt x="1598684" y="30181"/>
                  <a:pt x="1664915" y="0"/>
                </a:cubicBezTo>
                <a:cubicBezTo>
                  <a:pt x="1718448" y="115201"/>
                  <a:pt x="1648500" y="250308"/>
                  <a:pt x="1664915" y="450249"/>
                </a:cubicBezTo>
                <a:cubicBezTo>
                  <a:pt x="1681330" y="650190"/>
                  <a:pt x="1619239" y="677604"/>
                  <a:pt x="1664915" y="900498"/>
                </a:cubicBezTo>
                <a:cubicBezTo>
                  <a:pt x="1780164" y="974572"/>
                  <a:pt x="1814084" y="1128934"/>
                  <a:pt x="1928731" y="1189023"/>
                </a:cubicBezTo>
                <a:cubicBezTo>
                  <a:pt x="2043378" y="1249112"/>
                  <a:pt x="2094789" y="1428720"/>
                  <a:pt x="2203315" y="1489325"/>
                </a:cubicBezTo>
                <a:cubicBezTo>
                  <a:pt x="2020297" y="1490221"/>
                  <a:pt x="1906769" y="1352114"/>
                  <a:pt x="1664915" y="1286425"/>
                </a:cubicBezTo>
                <a:cubicBezTo>
                  <a:pt x="1685306" y="1401300"/>
                  <a:pt x="1645278" y="1421448"/>
                  <a:pt x="1664915" y="1543710"/>
                </a:cubicBezTo>
                <a:cubicBezTo>
                  <a:pt x="1538973" y="1549670"/>
                  <a:pt x="1475383" y="1522877"/>
                  <a:pt x="1387429" y="1543710"/>
                </a:cubicBezTo>
                <a:cubicBezTo>
                  <a:pt x="1269115" y="1551112"/>
                  <a:pt x="1074060" y="1535236"/>
                  <a:pt x="971200" y="1543710"/>
                </a:cubicBezTo>
                <a:lnTo>
                  <a:pt x="971200" y="1543710"/>
                </a:lnTo>
                <a:cubicBezTo>
                  <a:pt x="811038" y="1569668"/>
                  <a:pt x="618820" y="1494665"/>
                  <a:pt x="495312" y="1543710"/>
                </a:cubicBezTo>
                <a:cubicBezTo>
                  <a:pt x="371804" y="1592755"/>
                  <a:pt x="211936" y="1521160"/>
                  <a:pt x="0" y="1543710"/>
                </a:cubicBezTo>
                <a:cubicBezTo>
                  <a:pt x="-15998" y="1465561"/>
                  <a:pt x="15350" y="1341054"/>
                  <a:pt x="0" y="1286425"/>
                </a:cubicBezTo>
                <a:cubicBezTo>
                  <a:pt x="-32986" y="1147377"/>
                  <a:pt x="24219" y="1047230"/>
                  <a:pt x="0" y="900498"/>
                </a:cubicBezTo>
                <a:lnTo>
                  <a:pt x="0" y="900498"/>
                </a:lnTo>
                <a:cubicBezTo>
                  <a:pt x="-35898" y="809178"/>
                  <a:pt x="42853" y="605368"/>
                  <a:pt x="0" y="477264"/>
                </a:cubicBezTo>
                <a:cubicBezTo>
                  <a:pt x="-42853" y="349160"/>
                  <a:pt x="29324" y="142762"/>
                  <a:pt x="0" y="0"/>
                </a:cubicBezTo>
                <a:close/>
              </a:path>
            </a:pathLst>
          </a:custGeom>
          <a:solidFill>
            <a:schemeClr val="accent6">
              <a:lumMod val="20000"/>
              <a:lumOff val="80000"/>
            </a:schemeClr>
          </a:solidFill>
          <a:ln>
            <a:extLst>
              <a:ext uri="{C807C97D-BFC1-408E-A445-0C87EB9F89A2}">
                <ask:lineSketchStyleProps xmlns:ask="http://schemas.microsoft.com/office/drawing/2018/sketchyshapes" sd="1385445594">
                  <a:prstGeom prst="wedgeRectCallout">
                    <a:avLst>
                      <a:gd name="adj1" fmla="val 82338"/>
                      <a:gd name="adj2" fmla="val 46477"/>
                    </a:avLst>
                  </a:prstGeom>
                  <ask:type>
                    <ask:lineSketchScribble/>
                  </ask:type>
                </ask:lineSketchStyleProps>
              </a:ext>
            </a:extLst>
          </a:ln>
        </p:spPr>
        <p:style>
          <a:lnRef idx="1">
            <a:schemeClr val="accent6"/>
          </a:lnRef>
          <a:fillRef idx="2">
            <a:schemeClr val="accent6"/>
          </a:fillRef>
          <a:effectRef idx="1">
            <a:schemeClr val="accent6"/>
          </a:effectRef>
          <a:fontRef idx="minor">
            <a:schemeClr val="dk1"/>
          </a:fontRef>
        </p:style>
        <p:txBody>
          <a:bodyPr rtlCol="0" anchor="ctr"/>
          <a:lstStyle/>
          <a:p>
            <a:pPr algn="ctr"/>
            <a:r>
              <a:rPr lang="nl-NL" sz="1100" dirty="0"/>
              <a:t>Platform &amp; Language </a:t>
            </a:r>
            <a:r>
              <a:rPr lang="nl-NL" sz="1100" dirty="0" err="1"/>
              <a:t>runtime</a:t>
            </a:r>
            <a:r>
              <a:rPr lang="nl-NL" sz="1100" dirty="0"/>
              <a:t> features (transaction management, HTTP </a:t>
            </a:r>
            <a:r>
              <a:rPr lang="nl-NL" sz="1100" dirty="0" err="1"/>
              <a:t>request</a:t>
            </a:r>
            <a:r>
              <a:rPr lang="nl-NL" sz="1100" dirty="0"/>
              <a:t> handling, state management &amp; in memory </a:t>
            </a:r>
            <a:r>
              <a:rPr lang="nl-NL" sz="1100" dirty="0" err="1"/>
              <a:t>caching</a:t>
            </a:r>
            <a:r>
              <a:rPr lang="nl-NL" sz="1100" dirty="0"/>
              <a:t>, IAM, …</a:t>
            </a:r>
            <a:endParaRPr lang="en-NL" sz="1100" dirty="0"/>
          </a:p>
        </p:txBody>
      </p:sp>
      <p:sp>
        <p:nvSpPr>
          <p:cNvPr id="19" name="Arrow: Down 18">
            <a:extLst>
              <a:ext uri="{FF2B5EF4-FFF2-40B4-BE49-F238E27FC236}">
                <a16:creationId xmlns:a16="http://schemas.microsoft.com/office/drawing/2014/main" id="{87E35C4D-83BE-4708-846A-5405F516C9BA}"/>
              </a:ext>
            </a:extLst>
          </p:cNvPr>
          <p:cNvSpPr/>
          <p:nvPr/>
        </p:nvSpPr>
        <p:spPr>
          <a:xfrm rot="19393948">
            <a:off x="2661521" y="1333550"/>
            <a:ext cx="197224" cy="3639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Arrow: Down 19">
            <a:extLst>
              <a:ext uri="{FF2B5EF4-FFF2-40B4-BE49-F238E27FC236}">
                <a16:creationId xmlns:a16="http://schemas.microsoft.com/office/drawing/2014/main" id="{4679B6B0-316E-402D-865C-3695664DADB6}"/>
              </a:ext>
            </a:extLst>
          </p:cNvPr>
          <p:cNvSpPr/>
          <p:nvPr/>
        </p:nvSpPr>
        <p:spPr>
          <a:xfrm rot="2260569">
            <a:off x="4985805" y="1420254"/>
            <a:ext cx="197224" cy="3639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F43509CD-844D-4595-B6E0-AEA4623F19E9}"/>
              </a:ext>
            </a:extLst>
          </p:cNvPr>
          <p:cNvSpPr txBox="1"/>
          <p:nvPr/>
        </p:nvSpPr>
        <p:spPr>
          <a:xfrm>
            <a:off x="3412032" y="2894080"/>
            <a:ext cx="1021113" cy="200055"/>
          </a:xfrm>
          <a:prstGeom prst="rect">
            <a:avLst/>
          </a:prstGeom>
          <a:noFill/>
        </p:spPr>
        <p:txBody>
          <a:bodyPr wrap="none" lIns="0" tIns="0" rIns="0" bIns="0" rtlCol="0">
            <a:spAutoFit/>
          </a:bodyPr>
          <a:lstStyle/>
          <a:p>
            <a:r>
              <a:rPr lang="nl-NL" sz="1300" dirty="0" err="1"/>
              <a:t>Custom</a:t>
            </a:r>
            <a:r>
              <a:rPr lang="nl-NL" sz="1300" dirty="0"/>
              <a:t> Code</a:t>
            </a:r>
            <a:endParaRPr lang="en-NL" sz="1300" dirty="0" err="1"/>
          </a:p>
        </p:txBody>
      </p:sp>
    </p:spTree>
    <p:extLst>
      <p:ext uri="{BB962C8B-B14F-4D97-AF65-F5344CB8AC3E}">
        <p14:creationId xmlns:p14="http://schemas.microsoft.com/office/powerpoint/2010/main" val="96886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P spid="12" grpId="0" animBg="1"/>
      <p:bldP spid="13"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12A13-5814-449E-9CCE-ED144784BA22}"/>
              </a:ext>
            </a:extLst>
          </p:cNvPr>
          <p:cNvSpPr>
            <a:spLocks noGrp="1"/>
          </p:cNvSpPr>
          <p:nvPr>
            <p:ph type="title"/>
          </p:nvPr>
        </p:nvSpPr>
        <p:spPr/>
        <p:txBody>
          <a:bodyPr/>
          <a:lstStyle/>
          <a:p>
            <a:r>
              <a:rPr lang="nl-NL" dirty="0"/>
              <a:t>API Gateway </a:t>
            </a:r>
            <a:br>
              <a:rPr lang="nl-NL" dirty="0"/>
            </a:br>
            <a:r>
              <a:rPr lang="nl-NL" dirty="0" err="1"/>
              <a:t>Authorizer</a:t>
            </a:r>
            <a:r>
              <a:rPr lang="nl-NL" dirty="0"/>
              <a:t> </a:t>
            </a:r>
            <a:r>
              <a:rPr lang="nl-NL" dirty="0" err="1"/>
              <a:t>Function</a:t>
            </a:r>
            <a:endParaRPr lang="en-NL" dirty="0"/>
          </a:p>
        </p:txBody>
      </p:sp>
      <p:sp>
        <p:nvSpPr>
          <p:cNvPr id="3" name="Content Placeholder 2">
            <a:extLst>
              <a:ext uri="{FF2B5EF4-FFF2-40B4-BE49-F238E27FC236}">
                <a16:creationId xmlns:a16="http://schemas.microsoft.com/office/drawing/2014/main" id="{1810210F-1A8C-4654-A128-E4F1BD78BF80}"/>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01FCCA8A-039E-456B-BE19-9A5A0F1C32F3}"/>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Oracle Groundbreakers Tour 2020 EMEA | Make your Cloud Applications Function for real</a:t>
            </a:r>
            <a:endParaRPr lang="nl-NL" kern="0">
              <a:solidFill>
                <a:srgbClr val="FFFFFF"/>
              </a:solidFill>
              <a:latin typeface="Arial"/>
              <a:cs typeface="Arial"/>
              <a:sym typeface="Arial"/>
            </a:endParaRPr>
          </a:p>
        </p:txBody>
      </p:sp>
      <p:sp>
        <p:nvSpPr>
          <p:cNvPr id="5" name="Rectangle 4">
            <a:extLst>
              <a:ext uri="{FF2B5EF4-FFF2-40B4-BE49-F238E27FC236}">
                <a16:creationId xmlns:a16="http://schemas.microsoft.com/office/drawing/2014/main" id="{DEF8CEBF-8CD1-41F6-A7F7-831ADC271EAF}"/>
              </a:ext>
            </a:extLst>
          </p:cNvPr>
          <p:cNvSpPr/>
          <p:nvPr/>
        </p:nvSpPr>
        <p:spPr>
          <a:xfrm>
            <a:off x="4320654" y="1860218"/>
            <a:ext cx="3256013" cy="2124869"/>
          </a:xfrm>
          <a:prstGeom prst="rect">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7" name="TextBox 6">
            <a:extLst>
              <a:ext uri="{FF2B5EF4-FFF2-40B4-BE49-F238E27FC236}">
                <a16:creationId xmlns:a16="http://schemas.microsoft.com/office/drawing/2014/main" id="{33EC1B72-F82B-41D3-99D5-B360F0852BF7}"/>
              </a:ext>
            </a:extLst>
          </p:cNvPr>
          <p:cNvSpPr txBox="1"/>
          <p:nvPr/>
        </p:nvSpPr>
        <p:spPr>
          <a:xfrm>
            <a:off x="3895864" y="2471608"/>
            <a:ext cx="849581" cy="430887"/>
          </a:xfrm>
          <a:prstGeom prst="rect">
            <a:avLst/>
          </a:prstGeom>
          <a:noFill/>
        </p:spPr>
        <p:txBody>
          <a:bodyPr wrap="square" rtlCol="0">
            <a:spAutoFit/>
          </a:bodyPr>
          <a:lstStyle/>
          <a:p>
            <a:pPr algn="ctr" defTabSz="914378"/>
            <a:r>
              <a:rPr lang="nl-NL" sz="1100" dirty="0">
                <a:solidFill>
                  <a:srgbClr val="FFFFFF"/>
                </a:solidFill>
              </a:rPr>
              <a:t>API Gateway</a:t>
            </a:r>
            <a:endParaRPr lang="en-NL" sz="1100" dirty="0">
              <a:solidFill>
                <a:srgbClr val="FFFFFF"/>
              </a:solidFill>
            </a:endParaRPr>
          </a:p>
        </p:txBody>
      </p:sp>
      <p:sp>
        <p:nvSpPr>
          <p:cNvPr id="8" name="TextBox 7">
            <a:extLst>
              <a:ext uri="{FF2B5EF4-FFF2-40B4-BE49-F238E27FC236}">
                <a16:creationId xmlns:a16="http://schemas.microsoft.com/office/drawing/2014/main" id="{DC08E4B4-AFE3-493D-A7A2-2346D80206DA}"/>
              </a:ext>
            </a:extLst>
          </p:cNvPr>
          <p:cNvSpPr txBox="1"/>
          <p:nvPr/>
        </p:nvSpPr>
        <p:spPr>
          <a:xfrm>
            <a:off x="5550591" y="4024989"/>
            <a:ext cx="1874231" cy="261610"/>
          </a:xfrm>
          <a:prstGeom prst="rect">
            <a:avLst/>
          </a:prstGeom>
          <a:noFill/>
        </p:spPr>
        <p:txBody>
          <a:bodyPr wrap="none" rtlCol="0">
            <a:spAutoFit/>
          </a:bodyPr>
          <a:lstStyle/>
          <a:p>
            <a:pPr defTabSz="914378"/>
            <a:r>
              <a:rPr lang="nl-NL" sz="1100" dirty="0"/>
              <a:t>Oracle Cloud </a:t>
            </a:r>
            <a:r>
              <a:rPr lang="nl-NL" sz="1100" dirty="0" err="1"/>
              <a:t>Infrastructure</a:t>
            </a:r>
            <a:endParaRPr lang="en-NL" sz="1100" dirty="0"/>
          </a:p>
        </p:txBody>
      </p:sp>
      <p:sp>
        <p:nvSpPr>
          <p:cNvPr id="9" name="Rectangle 8">
            <a:extLst>
              <a:ext uri="{FF2B5EF4-FFF2-40B4-BE49-F238E27FC236}">
                <a16:creationId xmlns:a16="http://schemas.microsoft.com/office/drawing/2014/main" id="{1E964101-6241-402F-8A4B-948609110E8A}"/>
              </a:ext>
            </a:extLst>
          </p:cNvPr>
          <p:cNvSpPr/>
          <p:nvPr/>
        </p:nvSpPr>
        <p:spPr>
          <a:xfrm>
            <a:off x="6305342" y="2055920"/>
            <a:ext cx="1051243" cy="54666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10" name="TextBox 9">
            <a:extLst>
              <a:ext uri="{FF2B5EF4-FFF2-40B4-BE49-F238E27FC236}">
                <a16:creationId xmlns:a16="http://schemas.microsoft.com/office/drawing/2014/main" id="{46EA9096-BBF8-4BE9-BE32-A33F8D72DA2C}"/>
              </a:ext>
            </a:extLst>
          </p:cNvPr>
          <p:cNvSpPr txBox="1"/>
          <p:nvPr/>
        </p:nvSpPr>
        <p:spPr>
          <a:xfrm>
            <a:off x="6351822" y="2045681"/>
            <a:ext cx="958282" cy="430887"/>
          </a:xfrm>
          <a:prstGeom prst="rect">
            <a:avLst/>
          </a:prstGeom>
          <a:noFill/>
        </p:spPr>
        <p:txBody>
          <a:bodyPr wrap="square" rtlCol="0">
            <a:spAutoFit/>
          </a:bodyPr>
          <a:lstStyle/>
          <a:p>
            <a:pPr algn="ctr" defTabSz="914378"/>
            <a:r>
              <a:rPr lang="nl-NL" sz="1100" dirty="0" err="1">
                <a:solidFill>
                  <a:srgbClr val="FFFFFF"/>
                </a:solidFill>
              </a:rPr>
              <a:t>Any</a:t>
            </a:r>
            <a:r>
              <a:rPr lang="nl-NL" sz="1100" dirty="0">
                <a:solidFill>
                  <a:srgbClr val="FFFFFF"/>
                </a:solidFill>
              </a:rPr>
              <a:t> backend</a:t>
            </a:r>
            <a:endParaRPr lang="en-NL" sz="1100" dirty="0">
              <a:solidFill>
                <a:srgbClr val="FFFFFF"/>
              </a:solidFill>
            </a:endParaRPr>
          </a:p>
        </p:txBody>
      </p:sp>
      <p:sp>
        <p:nvSpPr>
          <p:cNvPr id="11" name="Rectangle: Rounded Corners 10">
            <a:extLst>
              <a:ext uri="{FF2B5EF4-FFF2-40B4-BE49-F238E27FC236}">
                <a16:creationId xmlns:a16="http://schemas.microsoft.com/office/drawing/2014/main" id="{BE803447-8F13-45FA-A952-336D9CCE2201}"/>
              </a:ext>
            </a:extLst>
          </p:cNvPr>
          <p:cNvSpPr/>
          <p:nvPr/>
        </p:nvSpPr>
        <p:spPr>
          <a:xfrm>
            <a:off x="1681088" y="2067434"/>
            <a:ext cx="1208574" cy="820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nl-NL" sz="1100" dirty="0" err="1">
                <a:solidFill>
                  <a:srgbClr val="FFFFFF"/>
                </a:solidFill>
                <a:latin typeface="Arial" panose="020B0604020202020204"/>
              </a:rPr>
              <a:t>Any</a:t>
            </a:r>
            <a:r>
              <a:rPr lang="nl-NL" sz="1100" dirty="0">
                <a:solidFill>
                  <a:srgbClr val="FFFFFF"/>
                </a:solidFill>
                <a:latin typeface="Arial" panose="020B0604020202020204"/>
              </a:rPr>
              <a:t> Service </a:t>
            </a:r>
            <a:r>
              <a:rPr lang="nl-NL" sz="1100" dirty="0" err="1">
                <a:solidFill>
                  <a:srgbClr val="FFFFFF"/>
                </a:solidFill>
                <a:latin typeface="Arial" panose="020B0604020202020204"/>
              </a:rPr>
              <a:t>Invoker</a:t>
            </a:r>
            <a:endParaRPr lang="en-NL" sz="1100" dirty="0">
              <a:solidFill>
                <a:srgbClr val="FFFFFF"/>
              </a:solidFill>
              <a:latin typeface="Arial" panose="020B0604020202020204"/>
            </a:endParaRPr>
          </a:p>
        </p:txBody>
      </p:sp>
      <p:cxnSp>
        <p:nvCxnSpPr>
          <p:cNvPr id="12" name="Straight Arrow Connector 11">
            <a:extLst>
              <a:ext uri="{FF2B5EF4-FFF2-40B4-BE49-F238E27FC236}">
                <a16:creationId xmlns:a16="http://schemas.microsoft.com/office/drawing/2014/main" id="{F372523E-4D76-4313-A88A-314ABD1272F9}"/>
              </a:ext>
            </a:extLst>
          </p:cNvPr>
          <p:cNvCxnSpPr>
            <a:cxnSpLocks/>
            <a:stCxn id="11" idx="3"/>
          </p:cNvCxnSpPr>
          <p:nvPr/>
        </p:nvCxnSpPr>
        <p:spPr>
          <a:xfrm flipV="1">
            <a:off x="2889663" y="2473031"/>
            <a:ext cx="1006201" cy="44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Speech Bubble: Rectangle 12">
            <a:extLst>
              <a:ext uri="{FF2B5EF4-FFF2-40B4-BE49-F238E27FC236}">
                <a16:creationId xmlns:a16="http://schemas.microsoft.com/office/drawing/2014/main" id="{1E570EBD-D438-4BEA-B5F7-488076C18A6C}"/>
              </a:ext>
            </a:extLst>
          </p:cNvPr>
          <p:cNvSpPr/>
          <p:nvPr/>
        </p:nvSpPr>
        <p:spPr>
          <a:xfrm>
            <a:off x="7210410" y="833954"/>
            <a:ext cx="1797247" cy="1026263"/>
          </a:xfrm>
          <a:prstGeom prst="wedgeRectCallout">
            <a:avLst>
              <a:gd name="adj1" fmla="val -56836"/>
              <a:gd name="adj2" fmla="val 91456"/>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14" name="TextBox 13">
            <a:extLst>
              <a:ext uri="{FF2B5EF4-FFF2-40B4-BE49-F238E27FC236}">
                <a16:creationId xmlns:a16="http://schemas.microsoft.com/office/drawing/2014/main" id="{2ACCEC2E-BC43-4A18-8A73-845DA681E4E3}"/>
              </a:ext>
            </a:extLst>
          </p:cNvPr>
          <p:cNvSpPr txBox="1"/>
          <p:nvPr/>
        </p:nvSpPr>
        <p:spPr>
          <a:xfrm>
            <a:off x="7210411" y="820749"/>
            <a:ext cx="1813765" cy="938719"/>
          </a:xfrm>
          <a:prstGeom prst="rect">
            <a:avLst/>
          </a:prstGeom>
          <a:noFill/>
        </p:spPr>
        <p:txBody>
          <a:bodyPr wrap="square" rtlCol="0">
            <a:spAutoFit/>
          </a:bodyPr>
          <a:lstStyle/>
          <a:p>
            <a:pPr defTabSz="914378"/>
            <a:r>
              <a:rPr lang="nl-NL" sz="1100" dirty="0" err="1"/>
              <a:t>Any</a:t>
            </a:r>
            <a:r>
              <a:rPr lang="nl-NL" sz="1100" dirty="0"/>
              <a:t> backend – HTTP </a:t>
            </a:r>
            <a:r>
              <a:rPr lang="nl-NL" sz="1100" dirty="0" err="1"/>
              <a:t>destination</a:t>
            </a:r>
            <a:r>
              <a:rPr lang="nl-NL" sz="1100" dirty="0"/>
              <a:t>, Oracle </a:t>
            </a:r>
            <a:r>
              <a:rPr lang="nl-NL" sz="1100" dirty="0" err="1"/>
              <a:t>Function</a:t>
            </a:r>
            <a:r>
              <a:rPr lang="nl-NL" sz="1100" dirty="0"/>
              <a:t>, Stock Response – </a:t>
            </a:r>
            <a:r>
              <a:rPr lang="nl-NL" sz="1100" dirty="0" err="1"/>
              <a:t>can</a:t>
            </a:r>
            <a:r>
              <a:rPr lang="nl-NL" sz="1100" dirty="0"/>
              <a:t> </a:t>
            </a:r>
            <a:r>
              <a:rPr lang="nl-NL" sz="1100" dirty="0" err="1"/>
              <a:t>be</a:t>
            </a:r>
            <a:r>
              <a:rPr lang="nl-NL" sz="1100" dirty="0"/>
              <a:t> subject </a:t>
            </a:r>
            <a:r>
              <a:rPr lang="nl-NL" sz="1100" dirty="0" err="1"/>
              <a:t>to</a:t>
            </a:r>
            <a:r>
              <a:rPr lang="nl-NL" sz="1100" dirty="0"/>
              <a:t> </a:t>
            </a:r>
            <a:r>
              <a:rPr lang="nl-NL" sz="1100" dirty="0" err="1"/>
              <a:t>an</a:t>
            </a:r>
            <a:r>
              <a:rPr lang="nl-NL" sz="1100" dirty="0"/>
              <a:t> </a:t>
            </a:r>
            <a:r>
              <a:rPr lang="nl-NL" sz="1100" dirty="0" err="1"/>
              <a:t>authorizer</a:t>
            </a:r>
            <a:r>
              <a:rPr lang="nl-NL" sz="1100" dirty="0"/>
              <a:t> </a:t>
            </a:r>
            <a:r>
              <a:rPr lang="nl-NL" sz="1100" dirty="0" err="1"/>
              <a:t>function</a:t>
            </a:r>
            <a:endParaRPr lang="nl-NL" sz="1100" dirty="0"/>
          </a:p>
        </p:txBody>
      </p:sp>
      <p:cxnSp>
        <p:nvCxnSpPr>
          <p:cNvPr id="15" name="Connector: Elbow 14">
            <a:extLst>
              <a:ext uri="{FF2B5EF4-FFF2-40B4-BE49-F238E27FC236}">
                <a16:creationId xmlns:a16="http://schemas.microsoft.com/office/drawing/2014/main" id="{577A56EE-67AA-42A9-A7CC-4EA0F452A540}"/>
              </a:ext>
            </a:extLst>
          </p:cNvPr>
          <p:cNvCxnSpPr>
            <a:cxnSpLocks/>
          </p:cNvCxnSpPr>
          <p:nvPr/>
        </p:nvCxnSpPr>
        <p:spPr>
          <a:xfrm flipV="1">
            <a:off x="4799796" y="2451722"/>
            <a:ext cx="909656" cy="127117"/>
          </a:xfrm>
          <a:prstGeom prst="bentConnector3">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A645A26-F119-4D62-A957-8064FC9282A9}"/>
              </a:ext>
            </a:extLst>
          </p:cNvPr>
          <p:cNvSpPr/>
          <p:nvPr/>
        </p:nvSpPr>
        <p:spPr>
          <a:xfrm>
            <a:off x="5550591" y="3269132"/>
            <a:ext cx="958282" cy="6069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17" name="TextBox 16">
            <a:extLst>
              <a:ext uri="{FF2B5EF4-FFF2-40B4-BE49-F238E27FC236}">
                <a16:creationId xmlns:a16="http://schemas.microsoft.com/office/drawing/2014/main" id="{2A2CACB7-15AE-4359-A5C0-BF921FBF570E}"/>
              </a:ext>
            </a:extLst>
          </p:cNvPr>
          <p:cNvSpPr txBox="1"/>
          <p:nvPr/>
        </p:nvSpPr>
        <p:spPr>
          <a:xfrm>
            <a:off x="5501352" y="3324628"/>
            <a:ext cx="1051243" cy="523220"/>
          </a:xfrm>
          <a:prstGeom prst="rect">
            <a:avLst/>
          </a:prstGeom>
          <a:noFill/>
        </p:spPr>
        <p:txBody>
          <a:bodyPr wrap="square" rtlCol="0">
            <a:spAutoFit/>
          </a:bodyPr>
          <a:lstStyle/>
          <a:p>
            <a:pPr algn="ctr" defTabSz="914378"/>
            <a:r>
              <a:rPr lang="nl-NL" dirty="0" err="1">
                <a:solidFill>
                  <a:srgbClr val="FFFFFF"/>
                </a:solidFill>
              </a:rPr>
              <a:t>Authorizer</a:t>
            </a:r>
            <a:r>
              <a:rPr lang="nl-NL" dirty="0">
                <a:solidFill>
                  <a:srgbClr val="FFFFFF"/>
                </a:solidFill>
              </a:rPr>
              <a:t> </a:t>
            </a:r>
            <a:r>
              <a:rPr lang="nl-NL" dirty="0" err="1">
                <a:solidFill>
                  <a:srgbClr val="FFFFFF"/>
                </a:solidFill>
              </a:rPr>
              <a:t>Function</a:t>
            </a:r>
            <a:endParaRPr lang="nl-NL" dirty="0">
              <a:solidFill>
                <a:srgbClr val="FFFFFF"/>
              </a:solidFill>
            </a:endParaRPr>
          </a:p>
        </p:txBody>
      </p:sp>
      <p:sp>
        <p:nvSpPr>
          <p:cNvPr id="18" name="Speech Bubble: Rectangle 17">
            <a:extLst>
              <a:ext uri="{FF2B5EF4-FFF2-40B4-BE49-F238E27FC236}">
                <a16:creationId xmlns:a16="http://schemas.microsoft.com/office/drawing/2014/main" id="{ED1DD3AE-2811-48A9-A27C-8A9C07D0D6F4}"/>
              </a:ext>
            </a:extLst>
          </p:cNvPr>
          <p:cNvSpPr/>
          <p:nvPr/>
        </p:nvSpPr>
        <p:spPr>
          <a:xfrm>
            <a:off x="3020002" y="3701115"/>
            <a:ext cx="1511804" cy="792391"/>
          </a:xfrm>
          <a:prstGeom prst="wedgeRectCallout">
            <a:avLst>
              <a:gd name="adj1" fmla="val 121595"/>
              <a:gd name="adj2" fmla="val -39586"/>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19" name="TextBox 18">
            <a:extLst>
              <a:ext uri="{FF2B5EF4-FFF2-40B4-BE49-F238E27FC236}">
                <a16:creationId xmlns:a16="http://schemas.microsoft.com/office/drawing/2014/main" id="{3CFFE613-00A0-4E44-B8F4-F8C1F0B36E70}"/>
              </a:ext>
            </a:extLst>
          </p:cNvPr>
          <p:cNvSpPr txBox="1"/>
          <p:nvPr/>
        </p:nvSpPr>
        <p:spPr>
          <a:xfrm>
            <a:off x="3020002" y="3756551"/>
            <a:ext cx="1511804" cy="769441"/>
          </a:xfrm>
          <a:prstGeom prst="rect">
            <a:avLst/>
          </a:prstGeom>
          <a:noFill/>
        </p:spPr>
        <p:txBody>
          <a:bodyPr wrap="square" rtlCol="0">
            <a:spAutoFit/>
          </a:bodyPr>
          <a:lstStyle/>
          <a:p>
            <a:pPr defTabSz="914378"/>
            <a:r>
              <a:rPr lang="nl-NL" sz="1100" dirty="0" err="1"/>
              <a:t>Authorizer</a:t>
            </a:r>
            <a:r>
              <a:rPr lang="nl-NL" sz="1100" dirty="0"/>
              <a:t> </a:t>
            </a:r>
            <a:r>
              <a:rPr lang="nl-NL" sz="1100" dirty="0" err="1"/>
              <a:t>Function</a:t>
            </a:r>
            <a:r>
              <a:rPr lang="nl-NL" sz="1100" dirty="0"/>
              <a:t> </a:t>
            </a:r>
            <a:r>
              <a:rPr lang="nl-NL" sz="1100" dirty="0" err="1"/>
              <a:t>that</a:t>
            </a:r>
            <a:r>
              <a:rPr lang="nl-NL" sz="1100" dirty="0"/>
              <a:t> </a:t>
            </a:r>
            <a:r>
              <a:rPr lang="nl-NL" sz="1100" dirty="0" err="1"/>
              <a:t>allows</a:t>
            </a:r>
            <a:r>
              <a:rPr lang="nl-NL" sz="1100" dirty="0"/>
              <a:t> or </a:t>
            </a:r>
            <a:r>
              <a:rPr lang="nl-NL" sz="1100" dirty="0" err="1"/>
              <a:t>denies</a:t>
            </a:r>
            <a:r>
              <a:rPr lang="nl-NL" sz="1100" dirty="0"/>
              <a:t> access </a:t>
            </a:r>
            <a:r>
              <a:rPr lang="nl-NL" sz="1100" dirty="0" err="1"/>
              <a:t>based</a:t>
            </a:r>
            <a:r>
              <a:rPr lang="nl-NL" sz="1100" dirty="0"/>
              <a:t> on Header [Token]</a:t>
            </a:r>
          </a:p>
        </p:txBody>
      </p:sp>
      <p:cxnSp>
        <p:nvCxnSpPr>
          <p:cNvPr id="20" name="Connector: Elbow 19">
            <a:extLst>
              <a:ext uri="{FF2B5EF4-FFF2-40B4-BE49-F238E27FC236}">
                <a16:creationId xmlns:a16="http://schemas.microsoft.com/office/drawing/2014/main" id="{506ADE77-904F-443A-AB1B-3F43F3215EC9}"/>
              </a:ext>
            </a:extLst>
          </p:cNvPr>
          <p:cNvCxnSpPr>
            <a:cxnSpLocks/>
            <a:stCxn id="27" idx="2"/>
            <a:endCxn id="17" idx="1"/>
          </p:cNvCxnSpPr>
          <p:nvPr/>
        </p:nvCxnSpPr>
        <p:spPr>
          <a:xfrm rot="16200000" flipH="1">
            <a:off x="4844469" y="2929355"/>
            <a:ext cx="1012372" cy="301394"/>
          </a:xfrm>
          <a:prstGeom prst="bent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Speech Bubble: Rectangle 20">
            <a:extLst>
              <a:ext uri="{FF2B5EF4-FFF2-40B4-BE49-F238E27FC236}">
                <a16:creationId xmlns:a16="http://schemas.microsoft.com/office/drawing/2014/main" id="{2F2E4E42-6E32-4850-9AE0-75167A5FD49E}"/>
              </a:ext>
            </a:extLst>
          </p:cNvPr>
          <p:cNvSpPr/>
          <p:nvPr/>
        </p:nvSpPr>
        <p:spPr>
          <a:xfrm>
            <a:off x="2497240" y="1211995"/>
            <a:ext cx="1648766" cy="510149"/>
          </a:xfrm>
          <a:prstGeom prst="wedgeRectCallout">
            <a:avLst>
              <a:gd name="adj1" fmla="val 4394"/>
              <a:gd name="adj2" fmla="val 201628"/>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22" name="TextBox 21">
            <a:extLst>
              <a:ext uri="{FF2B5EF4-FFF2-40B4-BE49-F238E27FC236}">
                <a16:creationId xmlns:a16="http://schemas.microsoft.com/office/drawing/2014/main" id="{FD4CF59C-D2E3-4387-BEE9-0DFF5CF5D746}"/>
              </a:ext>
            </a:extLst>
          </p:cNvPr>
          <p:cNvSpPr txBox="1"/>
          <p:nvPr/>
        </p:nvSpPr>
        <p:spPr>
          <a:xfrm>
            <a:off x="2470404" y="1251220"/>
            <a:ext cx="1813765" cy="430887"/>
          </a:xfrm>
          <a:prstGeom prst="rect">
            <a:avLst/>
          </a:prstGeom>
          <a:noFill/>
        </p:spPr>
        <p:txBody>
          <a:bodyPr wrap="square" rtlCol="0">
            <a:spAutoFit/>
          </a:bodyPr>
          <a:lstStyle/>
          <a:p>
            <a:pPr defTabSz="914378"/>
            <a:r>
              <a:rPr lang="nl-NL" sz="1100" dirty="0" err="1"/>
              <a:t>Invoke</a:t>
            </a:r>
            <a:r>
              <a:rPr lang="nl-NL" sz="1100" dirty="0"/>
              <a:t> API, </a:t>
            </a:r>
            <a:r>
              <a:rPr lang="nl-NL" sz="1100" dirty="0" err="1"/>
              <a:t>provide</a:t>
            </a:r>
            <a:r>
              <a:rPr lang="nl-NL" sz="1100" dirty="0"/>
              <a:t> token in header</a:t>
            </a:r>
          </a:p>
        </p:txBody>
      </p:sp>
      <p:sp>
        <p:nvSpPr>
          <p:cNvPr id="23" name="Speech Bubble: Rectangle 22">
            <a:extLst>
              <a:ext uri="{FF2B5EF4-FFF2-40B4-BE49-F238E27FC236}">
                <a16:creationId xmlns:a16="http://schemas.microsoft.com/office/drawing/2014/main" id="{F2D82E5D-D061-4BD4-94EF-8F7E19DFD188}"/>
              </a:ext>
            </a:extLst>
          </p:cNvPr>
          <p:cNvSpPr/>
          <p:nvPr/>
        </p:nvSpPr>
        <p:spPr>
          <a:xfrm>
            <a:off x="3544915" y="366804"/>
            <a:ext cx="1948944" cy="703603"/>
          </a:xfrm>
          <a:prstGeom prst="wedgeRectCallout">
            <a:avLst>
              <a:gd name="adj1" fmla="val 6570"/>
              <a:gd name="adj2" fmla="val 196721"/>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24" name="TextBox 23">
            <a:extLst>
              <a:ext uri="{FF2B5EF4-FFF2-40B4-BE49-F238E27FC236}">
                <a16:creationId xmlns:a16="http://schemas.microsoft.com/office/drawing/2014/main" id="{6A55E94E-8F5D-46C2-833F-C0E646733E5E}"/>
              </a:ext>
            </a:extLst>
          </p:cNvPr>
          <p:cNvSpPr txBox="1"/>
          <p:nvPr/>
        </p:nvSpPr>
        <p:spPr>
          <a:xfrm>
            <a:off x="3544916" y="394295"/>
            <a:ext cx="1948944" cy="600164"/>
          </a:xfrm>
          <a:prstGeom prst="rect">
            <a:avLst/>
          </a:prstGeom>
          <a:noFill/>
        </p:spPr>
        <p:txBody>
          <a:bodyPr wrap="square" rtlCol="0">
            <a:spAutoFit/>
          </a:bodyPr>
          <a:lstStyle/>
          <a:p>
            <a:pPr defTabSz="914378"/>
            <a:r>
              <a:rPr lang="nl-NL" sz="1100" dirty="0" err="1"/>
              <a:t>Authorizer</a:t>
            </a:r>
            <a:r>
              <a:rPr lang="nl-NL" sz="1100" dirty="0"/>
              <a:t> </a:t>
            </a:r>
            <a:r>
              <a:rPr lang="nl-NL" sz="1100" dirty="0" err="1"/>
              <a:t>Function</a:t>
            </a:r>
            <a:r>
              <a:rPr lang="nl-NL" sz="1100" dirty="0"/>
              <a:t> </a:t>
            </a:r>
            <a:r>
              <a:rPr lang="nl-NL" sz="1100" dirty="0" err="1"/>
              <a:t>can</a:t>
            </a:r>
            <a:r>
              <a:rPr lang="nl-NL" sz="1100" dirty="0"/>
              <a:t> </a:t>
            </a:r>
            <a:r>
              <a:rPr lang="nl-NL" sz="1100" dirty="0" err="1"/>
              <a:t>be</a:t>
            </a:r>
            <a:r>
              <a:rPr lang="nl-NL" sz="1100" dirty="0"/>
              <a:t> </a:t>
            </a:r>
            <a:r>
              <a:rPr lang="nl-NL" sz="1100" dirty="0" err="1"/>
              <a:t>configured</a:t>
            </a:r>
            <a:r>
              <a:rPr lang="nl-NL" sz="1100" dirty="0"/>
              <a:t> on Route or on API Deployment</a:t>
            </a:r>
          </a:p>
        </p:txBody>
      </p:sp>
      <p:cxnSp>
        <p:nvCxnSpPr>
          <p:cNvPr id="25" name="Connector: Elbow 24">
            <a:extLst>
              <a:ext uri="{FF2B5EF4-FFF2-40B4-BE49-F238E27FC236}">
                <a16:creationId xmlns:a16="http://schemas.microsoft.com/office/drawing/2014/main" id="{2BD9A424-608D-43C4-B431-59C7663064EE}"/>
              </a:ext>
            </a:extLst>
          </p:cNvPr>
          <p:cNvCxnSpPr>
            <a:cxnSpLocks/>
            <a:stCxn id="26" idx="3"/>
          </p:cNvCxnSpPr>
          <p:nvPr/>
        </p:nvCxnSpPr>
        <p:spPr>
          <a:xfrm>
            <a:off x="5868111" y="2340713"/>
            <a:ext cx="479140" cy="792"/>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78DB11F-8641-4AB3-9C24-39125C09DD14}"/>
              </a:ext>
            </a:extLst>
          </p:cNvPr>
          <p:cNvSpPr/>
          <p:nvPr/>
        </p:nvSpPr>
        <p:spPr>
          <a:xfrm>
            <a:off x="4531806" y="2034047"/>
            <a:ext cx="1336304" cy="613333"/>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dirty="0">
              <a:solidFill>
                <a:srgbClr val="FFFFFF"/>
              </a:solidFill>
              <a:latin typeface="Arial" panose="020B0604020202020204"/>
            </a:endParaRPr>
          </a:p>
        </p:txBody>
      </p:sp>
      <p:sp>
        <p:nvSpPr>
          <p:cNvPr id="27" name="TextBox 26">
            <a:extLst>
              <a:ext uri="{FF2B5EF4-FFF2-40B4-BE49-F238E27FC236}">
                <a16:creationId xmlns:a16="http://schemas.microsoft.com/office/drawing/2014/main" id="{25B4F564-4C4E-449B-B6BF-19137243F661}"/>
              </a:ext>
            </a:extLst>
          </p:cNvPr>
          <p:cNvSpPr txBox="1"/>
          <p:nvPr/>
        </p:nvSpPr>
        <p:spPr>
          <a:xfrm>
            <a:off x="4531806" y="2112201"/>
            <a:ext cx="1336304" cy="461665"/>
          </a:xfrm>
          <a:prstGeom prst="rect">
            <a:avLst/>
          </a:prstGeom>
          <a:noFill/>
        </p:spPr>
        <p:txBody>
          <a:bodyPr wrap="square" rtlCol="0">
            <a:spAutoFit/>
          </a:bodyPr>
          <a:lstStyle/>
          <a:p>
            <a:pPr algn="ctr" defTabSz="914378"/>
            <a:r>
              <a:rPr lang="nl-NL" sz="1200" dirty="0">
                <a:solidFill>
                  <a:srgbClr val="FFFFFF"/>
                </a:solidFill>
              </a:rPr>
              <a:t>API </a:t>
            </a:r>
            <a:r>
              <a:rPr lang="nl-NL" sz="1200" dirty="0" err="1">
                <a:solidFill>
                  <a:srgbClr val="FFFFFF"/>
                </a:solidFill>
              </a:rPr>
              <a:t>deployment</a:t>
            </a:r>
            <a:endParaRPr lang="nl-NL" sz="1200" dirty="0">
              <a:solidFill>
                <a:srgbClr val="FFFFFF"/>
              </a:solidFill>
            </a:endParaRPr>
          </a:p>
          <a:p>
            <a:pPr algn="ctr" defTabSz="914378"/>
            <a:r>
              <a:rPr lang="nl-NL" sz="1200" b="1" dirty="0">
                <a:solidFill>
                  <a:srgbClr val="FFFFFF"/>
                </a:solidFill>
              </a:rPr>
              <a:t>/</a:t>
            </a:r>
            <a:r>
              <a:rPr lang="nl-NL" sz="1200" b="1" dirty="0" err="1">
                <a:solidFill>
                  <a:srgbClr val="FFFFFF"/>
                </a:solidFill>
              </a:rPr>
              <a:t>path</a:t>
            </a:r>
            <a:endParaRPr lang="en-NL" sz="1200" b="1" dirty="0">
              <a:solidFill>
                <a:srgbClr val="FFFFFF"/>
              </a:solidFill>
            </a:endParaRPr>
          </a:p>
        </p:txBody>
      </p:sp>
      <p:sp>
        <p:nvSpPr>
          <p:cNvPr id="28" name="Speech Bubble: Rectangle 27">
            <a:extLst>
              <a:ext uri="{FF2B5EF4-FFF2-40B4-BE49-F238E27FC236}">
                <a16:creationId xmlns:a16="http://schemas.microsoft.com/office/drawing/2014/main" id="{AABE0241-EA58-4B0C-BB5C-704A7FFA1BCF}"/>
              </a:ext>
            </a:extLst>
          </p:cNvPr>
          <p:cNvSpPr/>
          <p:nvPr/>
        </p:nvSpPr>
        <p:spPr>
          <a:xfrm>
            <a:off x="5199958" y="1171052"/>
            <a:ext cx="1948944" cy="703603"/>
          </a:xfrm>
          <a:prstGeom prst="wedgeRectCallout">
            <a:avLst>
              <a:gd name="adj1" fmla="val -4438"/>
              <a:gd name="adj2" fmla="val 109000"/>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29" name="TextBox 28">
            <a:extLst>
              <a:ext uri="{FF2B5EF4-FFF2-40B4-BE49-F238E27FC236}">
                <a16:creationId xmlns:a16="http://schemas.microsoft.com/office/drawing/2014/main" id="{6DC69931-946C-4E0E-BA1D-1897A4178F05}"/>
              </a:ext>
            </a:extLst>
          </p:cNvPr>
          <p:cNvSpPr txBox="1"/>
          <p:nvPr/>
        </p:nvSpPr>
        <p:spPr>
          <a:xfrm>
            <a:off x="5199959" y="1198543"/>
            <a:ext cx="1948944" cy="769441"/>
          </a:xfrm>
          <a:prstGeom prst="rect">
            <a:avLst/>
          </a:prstGeom>
          <a:noFill/>
        </p:spPr>
        <p:txBody>
          <a:bodyPr wrap="square" rtlCol="0">
            <a:spAutoFit/>
          </a:bodyPr>
          <a:lstStyle/>
          <a:p>
            <a:pPr defTabSz="914378"/>
            <a:r>
              <a:rPr lang="nl-NL" sz="1100" dirty="0"/>
              <a:t>JSON </a:t>
            </a:r>
            <a:r>
              <a:rPr lang="nl-NL" sz="1100" dirty="0" err="1"/>
              <a:t>returned</a:t>
            </a:r>
            <a:r>
              <a:rPr lang="nl-NL" sz="1100" dirty="0"/>
              <a:t> </a:t>
            </a:r>
            <a:r>
              <a:rPr lang="nl-NL" sz="1100" dirty="0" err="1"/>
              <a:t>by</a:t>
            </a:r>
            <a:r>
              <a:rPr lang="nl-NL" sz="1100" dirty="0"/>
              <a:t> </a:t>
            </a:r>
            <a:r>
              <a:rPr lang="nl-NL" sz="1100" dirty="0" err="1"/>
              <a:t>Authorizer</a:t>
            </a:r>
            <a:r>
              <a:rPr lang="nl-NL" sz="1100" dirty="0"/>
              <a:t> </a:t>
            </a:r>
            <a:r>
              <a:rPr lang="nl-NL" sz="1100" dirty="0" err="1"/>
              <a:t>Function</a:t>
            </a:r>
            <a:r>
              <a:rPr lang="nl-NL" sz="1100" dirty="0"/>
              <a:t> is </a:t>
            </a:r>
            <a:r>
              <a:rPr lang="nl-NL" sz="1100" dirty="0" err="1"/>
              <a:t>embedded</a:t>
            </a:r>
            <a:r>
              <a:rPr lang="nl-NL" sz="1100" dirty="0"/>
              <a:t> in </a:t>
            </a:r>
            <a:r>
              <a:rPr lang="nl-NL" sz="1100" dirty="0" err="1"/>
              <a:t>request</a:t>
            </a:r>
            <a:r>
              <a:rPr lang="nl-NL" sz="1100" dirty="0"/>
              <a:t> </a:t>
            </a:r>
            <a:r>
              <a:rPr lang="nl-NL" sz="1100" dirty="0" err="1"/>
              <a:t>to</a:t>
            </a:r>
            <a:r>
              <a:rPr lang="nl-NL" sz="1100" dirty="0"/>
              <a:t> backend</a:t>
            </a:r>
          </a:p>
        </p:txBody>
      </p:sp>
      <p:sp>
        <p:nvSpPr>
          <p:cNvPr id="30" name="Rectangle 29">
            <a:extLst>
              <a:ext uri="{FF2B5EF4-FFF2-40B4-BE49-F238E27FC236}">
                <a16:creationId xmlns:a16="http://schemas.microsoft.com/office/drawing/2014/main" id="{818B620C-4BB6-408C-A27B-B2B8126ABC48}"/>
              </a:ext>
            </a:extLst>
          </p:cNvPr>
          <p:cNvSpPr/>
          <p:nvPr/>
        </p:nvSpPr>
        <p:spPr>
          <a:xfrm>
            <a:off x="3890304" y="2348379"/>
            <a:ext cx="798295" cy="7497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78"/>
            <a:endParaRPr lang="en-NL" sz="1200">
              <a:solidFill>
                <a:srgbClr val="FFFFFF"/>
              </a:solidFill>
              <a:latin typeface="Arial" panose="020B0604020202020204"/>
            </a:endParaRPr>
          </a:p>
        </p:txBody>
      </p:sp>
      <p:sp>
        <p:nvSpPr>
          <p:cNvPr id="31" name="TextBox 30">
            <a:extLst>
              <a:ext uri="{FF2B5EF4-FFF2-40B4-BE49-F238E27FC236}">
                <a16:creationId xmlns:a16="http://schemas.microsoft.com/office/drawing/2014/main" id="{3AFB54BE-7E10-4562-9B85-275C3B939B1D}"/>
              </a:ext>
            </a:extLst>
          </p:cNvPr>
          <p:cNvSpPr txBox="1"/>
          <p:nvPr/>
        </p:nvSpPr>
        <p:spPr>
          <a:xfrm>
            <a:off x="3831147" y="2495765"/>
            <a:ext cx="815629" cy="415498"/>
          </a:xfrm>
          <a:prstGeom prst="rect">
            <a:avLst/>
          </a:prstGeom>
          <a:noFill/>
        </p:spPr>
        <p:txBody>
          <a:bodyPr wrap="square" rtlCol="0">
            <a:spAutoFit/>
          </a:bodyPr>
          <a:lstStyle/>
          <a:p>
            <a:pPr algn="ctr" defTabSz="914378"/>
            <a:r>
              <a:rPr lang="nl-NL" sz="1050" dirty="0">
                <a:solidFill>
                  <a:srgbClr val="FFFFFF"/>
                </a:solidFill>
              </a:rPr>
              <a:t>API Gateway</a:t>
            </a:r>
            <a:endParaRPr lang="en-NL" sz="1050" dirty="0">
              <a:solidFill>
                <a:srgbClr val="FFFFFF"/>
              </a:solidFill>
            </a:endParaRPr>
          </a:p>
        </p:txBody>
      </p:sp>
      <p:sp>
        <p:nvSpPr>
          <p:cNvPr id="32" name="Rectangle 31">
            <a:extLst>
              <a:ext uri="{FF2B5EF4-FFF2-40B4-BE49-F238E27FC236}">
                <a16:creationId xmlns:a16="http://schemas.microsoft.com/office/drawing/2014/main" id="{D6C9AA7A-30B1-496B-BE82-6FE6B1055E07}"/>
              </a:ext>
            </a:extLst>
          </p:cNvPr>
          <p:cNvSpPr/>
          <p:nvPr/>
        </p:nvSpPr>
        <p:spPr>
          <a:xfrm>
            <a:off x="3872970" y="2815890"/>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33" name="Graphic 32">
            <a:extLst>
              <a:ext uri="{FF2B5EF4-FFF2-40B4-BE49-F238E27FC236}">
                <a16:creationId xmlns:a16="http://schemas.microsoft.com/office/drawing/2014/main" id="{20137B61-99AF-4D1F-A40A-B881ECE082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17018" y="2397886"/>
            <a:ext cx="496952" cy="496952"/>
          </a:xfrm>
          <a:prstGeom prst="rect">
            <a:avLst/>
          </a:prstGeom>
        </p:spPr>
      </p:pic>
    </p:spTree>
    <p:extLst>
      <p:ext uri="{BB962C8B-B14F-4D97-AF65-F5344CB8AC3E}">
        <p14:creationId xmlns:p14="http://schemas.microsoft.com/office/powerpoint/2010/main" val="103570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6" grpId="0" animBg="1"/>
      <p:bldP spid="17" grpId="0"/>
      <p:bldP spid="18" grpId="0" animBg="1"/>
      <p:bldP spid="19" grpId="0"/>
      <p:bldP spid="21" grpId="0" animBg="1"/>
      <p:bldP spid="22" grpId="0"/>
      <p:bldP spid="23" grpId="0" animBg="1"/>
      <p:bldP spid="24" grpId="0"/>
      <p:bldP spid="28" grpId="0" animBg="1"/>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721CA-D06C-425A-9E32-737AE3846D97}"/>
              </a:ext>
            </a:extLst>
          </p:cNvPr>
          <p:cNvSpPr>
            <a:spLocks noGrp="1"/>
          </p:cNvSpPr>
          <p:nvPr>
            <p:ph type="title"/>
          </p:nvPr>
        </p:nvSpPr>
        <p:spPr/>
        <p:txBody>
          <a:bodyPr/>
          <a:lstStyle/>
          <a:p>
            <a:r>
              <a:rPr lang="nl-NL" dirty="0"/>
              <a:t>API Gateway </a:t>
            </a:r>
            <a:r>
              <a:rPr lang="nl-NL" dirty="0" err="1"/>
              <a:t>Configuration</a:t>
            </a:r>
            <a:r>
              <a:rPr lang="nl-NL" dirty="0"/>
              <a:t> for public access </a:t>
            </a:r>
            <a:r>
              <a:rPr lang="nl-NL" dirty="0" err="1"/>
              <a:t>to</a:t>
            </a:r>
            <a:r>
              <a:rPr lang="nl-NL" dirty="0"/>
              <a:t> </a:t>
            </a:r>
            <a:r>
              <a:rPr lang="nl-NL" dirty="0" err="1"/>
              <a:t>Function</a:t>
            </a:r>
            <a:endParaRPr lang="en-NL" dirty="0"/>
          </a:p>
        </p:txBody>
      </p:sp>
      <p:pic>
        <p:nvPicPr>
          <p:cNvPr id="6" name="Snagit_SNG862">
            <a:extLst>
              <a:ext uri="{FF2B5EF4-FFF2-40B4-BE49-F238E27FC236}">
                <a16:creationId xmlns:a16="http://schemas.microsoft.com/office/drawing/2014/main" id="{BEDCEB96-BFA2-40A7-A102-E14EE4E55417}"/>
              </a:ext>
            </a:extLst>
          </p:cNvPr>
          <p:cNvPicPr>
            <a:picLocks noGrp="1" noChangeAspect="1"/>
          </p:cNvPicPr>
          <p:nvPr>
            <p:ph idx="1"/>
          </p:nvPr>
        </p:nvPicPr>
        <p:blipFill>
          <a:blip r:embed="rId2"/>
          <a:stretch>
            <a:fillRect/>
          </a:stretch>
        </p:blipFill>
        <p:spPr>
          <a:xfrm>
            <a:off x="719999" y="709775"/>
            <a:ext cx="6623050" cy="372394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E87FC9C-ADCE-4249-8DFF-F728298E6CAA}"/>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7" name="Picture 6">
            <a:extLst>
              <a:ext uri="{FF2B5EF4-FFF2-40B4-BE49-F238E27FC236}">
                <a16:creationId xmlns:a16="http://schemas.microsoft.com/office/drawing/2014/main" id="{90E7A165-3266-4472-890E-C3737D5F5C7B}"/>
              </a:ext>
            </a:extLst>
          </p:cNvPr>
          <p:cNvPicPr>
            <a:picLocks noChangeAspect="1"/>
          </p:cNvPicPr>
          <p:nvPr/>
        </p:nvPicPr>
        <p:blipFill>
          <a:blip r:embed="rId3"/>
          <a:stretch>
            <a:fillRect/>
          </a:stretch>
        </p:blipFill>
        <p:spPr>
          <a:xfrm>
            <a:off x="104400" y="4601475"/>
            <a:ext cx="8935200" cy="292045"/>
          </a:xfrm>
          <a:prstGeom prst="rect">
            <a:avLst/>
          </a:prstGeom>
        </p:spPr>
      </p:pic>
      <p:sp>
        <p:nvSpPr>
          <p:cNvPr id="8" name="Freeform: Shape 7">
            <a:extLst>
              <a:ext uri="{FF2B5EF4-FFF2-40B4-BE49-F238E27FC236}">
                <a16:creationId xmlns:a16="http://schemas.microsoft.com/office/drawing/2014/main" id="{51492D41-5C9D-4BCF-9B06-0EBA914EA80B}"/>
              </a:ext>
            </a:extLst>
          </p:cNvPr>
          <p:cNvSpPr/>
          <p:nvPr/>
        </p:nvSpPr>
        <p:spPr>
          <a:xfrm>
            <a:off x="3333600" y="2059200"/>
            <a:ext cx="3730355" cy="2635200"/>
          </a:xfrm>
          <a:custGeom>
            <a:avLst/>
            <a:gdLst>
              <a:gd name="connsiteX0" fmla="*/ 3189600 w 3730355"/>
              <a:gd name="connsiteY0" fmla="*/ 2635200 h 2635200"/>
              <a:gd name="connsiteX1" fmla="*/ 3477600 w 3730355"/>
              <a:gd name="connsiteY1" fmla="*/ 612000 h 2635200"/>
              <a:gd name="connsiteX2" fmla="*/ 0 w 3730355"/>
              <a:gd name="connsiteY2" fmla="*/ 0 h 2635200"/>
            </a:gdLst>
            <a:ahLst/>
            <a:cxnLst>
              <a:cxn ang="0">
                <a:pos x="connsiteX0" y="connsiteY0"/>
              </a:cxn>
              <a:cxn ang="0">
                <a:pos x="connsiteX1" y="connsiteY1"/>
              </a:cxn>
              <a:cxn ang="0">
                <a:pos x="connsiteX2" y="connsiteY2"/>
              </a:cxn>
            </a:cxnLst>
            <a:rect l="l" t="t" r="r" b="b"/>
            <a:pathLst>
              <a:path w="3730355" h="2635200">
                <a:moveTo>
                  <a:pt x="3189600" y="2635200"/>
                </a:moveTo>
                <a:cubicBezTo>
                  <a:pt x="3599400" y="1843200"/>
                  <a:pt x="4009200" y="1051200"/>
                  <a:pt x="3477600" y="612000"/>
                </a:cubicBezTo>
                <a:cubicBezTo>
                  <a:pt x="2946000" y="172800"/>
                  <a:pt x="1473000" y="86400"/>
                  <a:pt x="0" y="0"/>
                </a:cubicBezTo>
              </a:path>
            </a:pathLst>
          </a:custGeom>
          <a:noFill/>
          <a:ln>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4622633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98BE-C213-41F2-81A0-EC1496E6231B}"/>
              </a:ext>
            </a:extLst>
          </p:cNvPr>
          <p:cNvSpPr>
            <a:spLocks noGrp="1"/>
          </p:cNvSpPr>
          <p:nvPr>
            <p:ph type="title"/>
          </p:nvPr>
        </p:nvSpPr>
        <p:spPr/>
        <p:txBody>
          <a:bodyPr/>
          <a:lstStyle/>
          <a:p>
            <a:r>
              <a:rPr lang="en-US" dirty="0"/>
              <a:t>Leverage OCI PaaS Services and Facilities from Functions</a:t>
            </a:r>
          </a:p>
        </p:txBody>
      </p:sp>
      <p:sp>
        <p:nvSpPr>
          <p:cNvPr id="4" name="Footer Placeholder 3">
            <a:extLst>
              <a:ext uri="{FF2B5EF4-FFF2-40B4-BE49-F238E27FC236}">
                <a16:creationId xmlns:a16="http://schemas.microsoft.com/office/drawing/2014/main" id="{9B5B07EC-C9F6-48AA-8063-5AC7CBCF815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Rectangle 4">
            <a:extLst>
              <a:ext uri="{FF2B5EF4-FFF2-40B4-BE49-F238E27FC236}">
                <a16:creationId xmlns:a16="http://schemas.microsoft.com/office/drawing/2014/main" id="{D1692285-38E9-406B-ABBD-6D7B5D5D26E8}"/>
              </a:ext>
            </a:extLst>
          </p:cNvPr>
          <p:cNvSpPr/>
          <p:nvPr/>
        </p:nvSpPr>
        <p:spPr>
          <a:xfrm>
            <a:off x="579120" y="1884846"/>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6" name="Graphic 5">
            <a:extLst>
              <a:ext uri="{FF2B5EF4-FFF2-40B4-BE49-F238E27FC236}">
                <a16:creationId xmlns:a16="http://schemas.microsoft.com/office/drawing/2014/main" id="{9BBED9D8-A2CF-4D86-914F-E290F3E366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3168" y="1466842"/>
            <a:ext cx="496952" cy="496952"/>
          </a:xfrm>
          <a:prstGeom prst="rect">
            <a:avLst/>
          </a:prstGeom>
        </p:spPr>
      </p:pic>
      <p:sp>
        <p:nvSpPr>
          <p:cNvPr id="8" name="Rectangle 7">
            <a:extLst>
              <a:ext uri="{FF2B5EF4-FFF2-40B4-BE49-F238E27FC236}">
                <a16:creationId xmlns:a16="http://schemas.microsoft.com/office/drawing/2014/main" id="{E5618E2C-4107-4D2E-A70A-9651898B5674}"/>
              </a:ext>
            </a:extLst>
          </p:cNvPr>
          <p:cNvSpPr/>
          <p:nvPr/>
        </p:nvSpPr>
        <p:spPr>
          <a:xfrm>
            <a:off x="647468" y="3643400"/>
            <a:ext cx="945613"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Notifications</a:t>
            </a:r>
          </a:p>
        </p:txBody>
      </p:sp>
      <p:pic>
        <p:nvPicPr>
          <p:cNvPr id="12" name="Graphic 11">
            <a:extLst>
              <a:ext uri="{FF2B5EF4-FFF2-40B4-BE49-F238E27FC236}">
                <a16:creationId xmlns:a16="http://schemas.microsoft.com/office/drawing/2014/main" id="{A0FD56DD-B370-4545-803B-6F8A39DA9D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4081" y="3201074"/>
            <a:ext cx="496952" cy="496952"/>
          </a:xfrm>
          <a:prstGeom prst="rect">
            <a:avLst/>
          </a:prstGeom>
        </p:spPr>
      </p:pic>
      <p:sp>
        <p:nvSpPr>
          <p:cNvPr id="23" name="Oval 22">
            <a:extLst>
              <a:ext uri="{FF2B5EF4-FFF2-40B4-BE49-F238E27FC236}">
                <a16:creationId xmlns:a16="http://schemas.microsoft.com/office/drawing/2014/main" id="{979ACE85-F625-4057-919B-7DB78FECC975}"/>
              </a:ext>
            </a:extLst>
          </p:cNvPr>
          <p:cNvSpPr/>
          <p:nvPr/>
        </p:nvSpPr>
        <p:spPr>
          <a:xfrm>
            <a:off x="2177479" y="1539070"/>
            <a:ext cx="4093085" cy="2158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A5287823-0B89-49B1-8910-BA82B6B7F878}"/>
              </a:ext>
            </a:extLst>
          </p:cNvPr>
          <p:cNvSpPr/>
          <p:nvPr/>
        </p:nvSpPr>
        <p:spPr>
          <a:xfrm rot="759864" flipH="1" flipV="1">
            <a:off x="1165498" y="1907904"/>
            <a:ext cx="1598708" cy="209818"/>
          </a:xfrm>
          <a:prstGeom prst="rightArrow">
            <a:avLst>
              <a:gd name="adj1" fmla="val 44303"/>
              <a:gd name="adj2"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4AEA7A2D-F5EF-43ED-B548-F04963BD7E73}"/>
              </a:ext>
            </a:extLst>
          </p:cNvPr>
          <p:cNvSpPr/>
          <p:nvPr/>
        </p:nvSpPr>
        <p:spPr>
          <a:xfrm flipH="1">
            <a:off x="1351033" y="3354025"/>
            <a:ext cx="1559807" cy="19736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EE78E1A7-A0CF-47D4-A55E-A4CBFB9E5AFC}"/>
              </a:ext>
            </a:extLst>
          </p:cNvPr>
          <p:cNvSpPr/>
          <p:nvPr/>
        </p:nvSpPr>
        <p:spPr>
          <a:xfrm>
            <a:off x="1229820" y="1546961"/>
            <a:ext cx="2288741" cy="23724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5C61471-3853-42F9-85C3-9FC8DDA39F45}"/>
              </a:ext>
            </a:extLst>
          </p:cNvPr>
          <p:cNvSpPr/>
          <p:nvPr/>
        </p:nvSpPr>
        <p:spPr>
          <a:xfrm>
            <a:off x="3689428" y="3028559"/>
            <a:ext cx="915625" cy="243849"/>
          </a:xfrm>
          <a:prstGeom prst="rect">
            <a:avLst/>
          </a:prstGeom>
        </p:spPr>
        <p:txBody>
          <a:bodyPr wrap="square" tIns="73152">
            <a:spAutoFit/>
          </a:bodyPr>
          <a:lstStyle/>
          <a:p>
            <a:pPr algn="ctr">
              <a:lnSpc>
                <a:spcPts val="850"/>
              </a:lnSpc>
            </a:pPr>
            <a:r>
              <a:rPr lang="en-US" sz="1100" b="1" dirty="0">
                <a:solidFill>
                  <a:srgbClr val="C00000"/>
                </a:solidFill>
                <a:latin typeface="MS UI Gothic" panose="020B0600070205080204" pitchFamily="34" charset="-128"/>
                <a:ea typeface="Arial" charset="0"/>
                <a:cs typeface="Oracle Sans" panose="020B0503020204020204" pitchFamily="34" charset="0"/>
              </a:rPr>
              <a:t>Functions</a:t>
            </a:r>
          </a:p>
        </p:txBody>
      </p:sp>
      <p:pic>
        <p:nvPicPr>
          <p:cNvPr id="46" name="Graphic 45">
            <a:extLst>
              <a:ext uri="{FF2B5EF4-FFF2-40B4-BE49-F238E27FC236}">
                <a16:creationId xmlns:a16="http://schemas.microsoft.com/office/drawing/2014/main" id="{B10D6E8A-10AF-4C47-953C-7ACB92D600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81644" y="2368191"/>
            <a:ext cx="738043" cy="738043"/>
          </a:xfrm>
          <a:prstGeom prst="rect">
            <a:avLst/>
          </a:prstGeom>
        </p:spPr>
      </p:pic>
      <p:sp>
        <p:nvSpPr>
          <p:cNvPr id="53" name="Arrow: Right 52">
            <a:extLst>
              <a:ext uri="{FF2B5EF4-FFF2-40B4-BE49-F238E27FC236}">
                <a16:creationId xmlns:a16="http://schemas.microsoft.com/office/drawing/2014/main" id="{B1B728C1-25D2-419D-9867-C44F754771C0}"/>
              </a:ext>
            </a:extLst>
          </p:cNvPr>
          <p:cNvSpPr/>
          <p:nvPr/>
        </p:nvSpPr>
        <p:spPr>
          <a:xfrm rot="20540286">
            <a:off x="1285735" y="2998292"/>
            <a:ext cx="1280980" cy="207098"/>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225107D-E290-4BD6-B758-02B703AFF998}"/>
              </a:ext>
            </a:extLst>
          </p:cNvPr>
          <p:cNvSpPr/>
          <p:nvPr/>
        </p:nvSpPr>
        <p:spPr>
          <a:xfrm>
            <a:off x="7045486" y="3357431"/>
            <a:ext cx="884561"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Autonomous Database</a:t>
            </a:r>
          </a:p>
        </p:txBody>
      </p:sp>
      <p:sp>
        <p:nvSpPr>
          <p:cNvPr id="63" name="Rectangle 62">
            <a:extLst>
              <a:ext uri="{FF2B5EF4-FFF2-40B4-BE49-F238E27FC236}">
                <a16:creationId xmlns:a16="http://schemas.microsoft.com/office/drawing/2014/main" id="{43CE5605-A78F-4BD7-9C19-4423CFBA320A}"/>
              </a:ext>
            </a:extLst>
          </p:cNvPr>
          <p:cNvSpPr/>
          <p:nvPr/>
        </p:nvSpPr>
        <p:spPr>
          <a:xfrm>
            <a:off x="5723138" y="1156929"/>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Streaming</a:t>
            </a:r>
          </a:p>
        </p:txBody>
      </p:sp>
      <p:pic>
        <p:nvPicPr>
          <p:cNvPr id="64" name="Graphic 63">
            <a:extLst>
              <a:ext uri="{FF2B5EF4-FFF2-40B4-BE49-F238E27FC236}">
                <a16:creationId xmlns:a16="http://schemas.microsoft.com/office/drawing/2014/main" id="{43E3047D-25D9-416B-B303-2D6CDD7537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0447" y="2893325"/>
            <a:ext cx="496952" cy="496952"/>
          </a:xfrm>
          <a:prstGeom prst="rect">
            <a:avLst/>
          </a:prstGeom>
        </p:spPr>
      </p:pic>
      <p:pic>
        <p:nvPicPr>
          <p:cNvPr id="65" name="Graphic 64">
            <a:extLst>
              <a:ext uri="{FF2B5EF4-FFF2-40B4-BE49-F238E27FC236}">
                <a16:creationId xmlns:a16="http://schemas.microsoft.com/office/drawing/2014/main" id="{F3439481-5E9B-423A-8FF3-A8A0F89E500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80992" y="698021"/>
            <a:ext cx="496952" cy="496952"/>
          </a:xfrm>
          <a:prstGeom prst="rect">
            <a:avLst/>
          </a:prstGeom>
        </p:spPr>
      </p:pic>
      <p:sp>
        <p:nvSpPr>
          <p:cNvPr id="66" name="Rectangle 65">
            <a:extLst>
              <a:ext uri="{FF2B5EF4-FFF2-40B4-BE49-F238E27FC236}">
                <a16:creationId xmlns:a16="http://schemas.microsoft.com/office/drawing/2014/main" id="{3A88E8CE-F0E7-41B0-998D-95AA8BED09F8}"/>
              </a:ext>
            </a:extLst>
          </p:cNvPr>
          <p:cNvSpPr/>
          <p:nvPr/>
        </p:nvSpPr>
        <p:spPr>
          <a:xfrm>
            <a:off x="7630881" y="2451096"/>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Object Storage</a:t>
            </a:r>
          </a:p>
        </p:txBody>
      </p:sp>
      <p:pic>
        <p:nvPicPr>
          <p:cNvPr id="67" name="Graphic 66">
            <a:extLst>
              <a:ext uri="{FF2B5EF4-FFF2-40B4-BE49-F238E27FC236}">
                <a16:creationId xmlns:a16="http://schemas.microsoft.com/office/drawing/2014/main" id="{76736DEC-3828-43C1-8D7D-930D0310B21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00870" y="1998339"/>
            <a:ext cx="496952" cy="496952"/>
          </a:xfrm>
          <a:prstGeom prst="rect">
            <a:avLst/>
          </a:prstGeom>
        </p:spPr>
      </p:pic>
      <p:sp>
        <p:nvSpPr>
          <p:cNvPr id="68" name="Rectangle 67">
            <a:extLst>
              <a:ext uri="{FF2B5EF4-FFF2-40B4-BE49-F238E27FC236}">
                <a16:creationId xmlns:a16="http://schemas.microsoft.com/office/drawing/2014/main" id="{27B9ADFA-D7F2-4369-9F12-82E4A02236ED}"/>
              </a:ext>
            </a:extLst>
          </p:cNvPr>
          <p:cNvSpPr/>
          <p:nvPr/>
        </p:nvSpPr>
        <p:spPr>
          <a:xfrm>
            <a:off x="5201454" y="4524770"/>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Vault</a:t>
            </a:r>
          </a:p>
        </p:txBody>
      </p:sp>
      <p:pic>
        <p:nvPicPr>
          <p:cNvPr id="69" name="Graphic 68">
            <a:extLst>
              <a:ext uri="{FF2B5EF4-FFF2-40B4-BE49-F238E27FC236}">
                <a16:creationId xmlns:a16="http://schemas.microsoft.com/office/drawing/2014/main" id="{DFB17666-EA6F-4FEE-9086-61C955691B9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319396" y="4070198"/>
            <a:ext cx="496952" cy="496952"/>
          </a:xfrm>
          <a:prstGeom prst="rect">
            <a:avLst/>
          </a:prstGeom>
        </p:spPr>
      </p:pic>
      <p:sp>
        <p:nvSpPr>
          <p:cNvPr id="70" name="Rectangle 69">
            <a:extLst>
              <a:ext uri="{FF2B5EF4-FFF2-40B4-BE49-F238E27FC236}">
                <a16:creationId xmlns:a16="http://schemas.microsoft.com/office/drawing/2014/main" id="{CF700B6B-59D7-4772-8D54-9E95B0CDE3A1}"/>
              </a:ext>
            </a:extLst>
          </p:cNvPr>
          <p:cNvSpPr/>
          <p:nvPr/>
        </p:nvSpPr>
        <p:spPr>
          <a:xfrm>
            <a:off x="6636153" y="1729155"/>
            <a:ext cx="805942" cy="350865"/>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NoSQL Database</a:t>
            </a:r>
          </a:p>
        </p:txBody>
      </p:sp>
      <p:sp>
        <p:nvSpPr>
          <p:cNvPr id="71" name="Freeform: Shape 70">
            <a:extLst>
              <a:ext uri="{FF2B5EF4-FFF2-40B4-BE49-F238E27FC236}">
                <a16:creationId xmlns:a16="http://schemas.microsoft.com/office/drawing/2014/main" id="{2C868563-FD09-4563-853A-2FE15C20CBC1}"/>
              </a:ext>
            </a:extLst>
          </p:cNvPr>
          <p:cNvSpPr/>
          <p:nvPr/>
        </p:nvSpPr>
        <p:spPr>
          <a:xfrm>
            <a:off x="6765726" y="1272252"/>
            <a:ext cx="455812" cy="502011"/>
          </a:xfrm>
          <a:custGeom>
            <a:avLst/>
            <a:gdLst>
              <a:gd name="connsiteX0" fmla="*/ 279607 w 455812"/>
              <a:gd name="connsiteY0" fmla="*/ 334349 h 502011"/>
              <a:gd name="connsiteX1" fmla="*/ 290158 w 455812"/>
              <a:gd name="connsiteY1" fmla="*/ 344068 h 502011"/>
              <a:gd name="connsiteX2" fmla="*/ 279607 w 455812"/>
              <a:gd name="connsiteY2" fmla="*/ 353789 h 502011"/>
              <a:gd name="connsiteX3" fmla="*/ 269056 w 455812"/>
              <a:gd name="connsiteY3" fmla="*/ 344068 h 502011"/>
              <a:gd name="connsiteX4" fmla="*/ 279607 w 455812"/>
              <a:gd name="connsiteY4" fmla="*/ 334349 h 502011"/>
              <a:gd name="connsiteX5" fmla="*/ 152466 w 455812"/>
              <a:gd name="connsiteY5" fmla="*/ 319770 h 502011"/>
              <a:gd name="connsiteX6" fmla="*/ 152466 w 455812"/>
              <a:gd name="connsiteY6" fmla="*/ 368367 h 502011"/>
              <a:gd name="connsiteX7" fmla="*/ 305457 w 455812"/>
              <a:gd name="connsiteY7" fmla="*/ 368367 h 502011"/>
              <a:gd name="connsiteX8" fmla="*/ 305457 w 455812"/>
              <a:gd name="connsiteY8" fmla="*/ 319770 h 502011"/>
              <a:gd name="connsiteX9" fmla="*/ 279607 w 455812"/>
              <a:gd name="connsiteY9" fmla="*/ 256108 h 502011"/>
              <a:gd name="connsiteX10" fmla="*/ 290158 w 455812"/>
              <a:gd name="connsiteY10" fmla="*/ 265827 h 502011"/>
              <a:gd name="connsiteX11" fmla="*/ 279607 w 455812"/>
              <a:gd name="connsiteY11" fmla="*/ 275546 h 502011"/>
              <a:gd name="connsiteX12" fmla="*/ 269056 w 455812"/>
              <a:gd name="connsiteY12" fmla="*/ 265827 h 502011"/>
              <a:gd name="connsiteX13" fmla="*/ 279607 w 455812"/>
              <a:gd name="connsiteY13" fmla="*/ 256108 h 502011"/>
              <a:gd name="connsiteX14" fmla="*/ 152466 w 455812"/>
              <a:gd name="connsiteY14" fmla="*/ 241529 h 502011"/>
              <a:gd name="connsiteX15" fmla="*/ 152466 w 455812"/>
              <a:gd name="connsiteY15" fmla="*/ 290126 h 502011"/>
              <a:gd name="connsiteX16" fmla="*/ 305457 w 455812"/>
              <a:gd name="connsiteY16" fmla="*/ 290126 h 502011"/>
              <a:gd name="connsiteX17" fmla="*/ 305457 w 455812"/>
              <a:gd name="connsiteY17" fmla="*/ 241529 h 502011"/>
              <a:gd name="connsiteX18" fmla="*/ 120811 w 455812"/>
              <a:gd name="connsiteY18" fmla="*/ 212370 h 502011"/>
              <a:gd name="connsiteX19" fmla="*/ 337112 w 455812"/>
              <a:gd name="connsiteY19" fmla="*/ 212370 h 502011"/>
              <a:gd name="connsiteX20" fmla="*/ 337112 w 455812"/>
              <a:gd name="connsiteY20" fmla="*/ 290612 h 502011"/>
              <a:gd name="connsiteX21" fmla="*/ 337112 w 455812"/>
              <a:gd name="connsiteY21" fmla="*/ 319285 h 502011"/>
              <a:gd name="connsiteX22" fmla="*/ 337112 w 455812"/>
              <a:gd name="connsiteY22" fmla="*/ 397526 h 502011"/>
              <a:gd name="connsiteX23" fmla="*/ 120811 w 455812"/>
              <a:gd name="connsiteY23" fmla="*/ 397526 h 502011"/>
              <a:gd name="connsiteX24" fmla="*/ 120811 w 455812"/>
              <a:gd name="connsiteY24" fmla="*/ 319285 h 502011"/>
              <a:gd name="connsiteX25" fmla="*/ 120811 w 455812"/>
              <a:gd name="connsiteY25" fmla="*/ 290612 h 502011"/>
              <a:gd name="connsiteX26" fmla="*/ 203787 w 455812"/>
              <a:gd name="connsiteY26" fmla="*/ 91910 h 502011"/>
              <a:gd name="connsiteX27" fmla="*/ 255867 w 455812"/>
              <a:gd name="connsiteY27" fmla="*/ 113231 h 502011"/>
              <a:gd name="connsiteX28" fmla="*/ 326561 w 455812"/>
              <a:gd name="connsiteY28" fmla="*/ 146278 h 502011"/>
              <a:gd name="connsiteX29" fmla="*/ 386701 w 455812"/>
              <a:gd name="connsiteY29" fmla="*/ 212370 h 502011"/>
              <a:gd name="connsiteX30" fmla="*/ 364544 w 455812"/>
              <a:gd name="connsiteY30" fmla="*/ 261940 h 502011"/>
              <a:gd name="connsiteX31" fmla="*/ 349773 w 455812"/>
              <a:gd name="connsiteY31" fmla="*/ 270201 h 502011"/>
              <a:gd name="connsiteX32" fmla="*/ 349773 w 455812"/>
              <a:gd name="connsiteY32" fmla="*/ 233267 h 502011"/>
              <a:gd name="connsiteX33" fmla="*/ 355577 w 455812"/>
              <a:gd name="connsiteY33" fmla="*/ 211399 h 502011"/>
              <a:gd name="connsiteX34" fmla="*/ 355577 w 455812"/>
              <a:gd name="connsiteY34" fmla="*/ 210912 h 502011"/>
              <a:gd name="connsiteX35" fmla="*/ 313898 w 455812"/>
              <a:gd name="connsiteY35" fmla="*/ 174464 h 502011"/>
              <a:gd name="connsiteX36" fmla="*/ 303347 w 455812"/>
              <a:gd name="connsiteY36" fmla="*/ 173493 h 502011"/>
              <a:gd name="connsiteX37" fmla="*/ 300183 w 455812"/>
              <a:gd name="connsiteY37" fmla="*/ 164259 h 502011"/>
              <a:gd name="connsiteX38" fmla="*/ 253757 w 455812"/>
              <a:gd name="connsiteY38" fmla="*/ 143362 h 502011"/>
              <a:gd name="connsiteX39" fmla="*/ 243206 w 455812"/>
              <a:gd name="connsiteY39" fmla="*/ 145792 h 502011"/>
              <a:gd name="connsiteX40" fmla="*/ 236874 w 455812"/>
              <a:gd name="connsiteY40" fmla="*/ 137530 h 502011"/>
              <a:gd name="connsiteX41" fmla="*/ 187812 w 455812"/>
              <a:gd name="connsiteY41" fmla="*/ 122951 h 502011"/>
              <a:gd name="connsiteX42" fmla="*/ 186228 w 455812"/>
              <a:gd name="connsiteY42" fmla="*/ 123437 h 502011"/>
              <a:gd name="connsiteX43" fmla="*/ 160906 w 455812"/>
              <a:gd name="connsiteY43" fmla="*/ 151138 h 502011"/>
              <a:gd name="connsiteX44" fmla="*/ 157740 w 455812"/>
              <a:gd name="connsiteY44" fmla="*/ 160858 h 502011"/>
              <a:gd name="connsiteX45" fmla="*/ 146661 w 455812"/>
              <a:gd name="connsiteY45" fmla="*/ 161342 h 502011"/>
              <a:gd name="connsiteX46" fmla="*/ 102874 w 455812"/>
              <a:gd name="connsiteY46" fmla="*/ 201193 h 502011"/>
              <a:gd name="connsiteX47" fmla="*/ 108150 w 455812"/>
              <a:gd name="connsiteY47" fmla="*/ 226463 h 502011"/>
              <a:gd name="connsiteX48" fmla="*/ 108150 w 455812"/>
              <a:gd name="connsiteY48" fmla="*/ 265827 h 502011"/>
              <a:gd name="connsiteX49" fmla="*/ 87575 w 455812"/>
              <a:gd name="connsiteY49" fmla="*/ 250761 h 502011"/>
              <a:gd name="connsiteX50" fmla="*/ 71222 w 455812"/>
              <a:gd name="connsiteY50" fmla="*/ 197305 h 502011"/>
              <a:gd name="connsiteX51" fmla="*/ 71222 w 455812"/>
              <a:gd name="connsiteY51" fmla="*/ 196819 h 502011"/>
              <a:gd name="connsiteX52" fmla="*/ 133472 w 455812"/>
              <a:gd name="connsiteY52" fmla="*/ 134129 h 502011"/>
              <a:gd name="connsiteX53" fmla="*/ 178844 w 455812"/>
              <a:gd name="connsiteY53" fmla="*/ 94764 h 502011"/>
              <a:gd name="connsiteX54" fmla="*/ 203787 w 455812"/>
              <a:gd name="connsiteY54" fmla="*/ 91910 h 502011"/>
              <a:gd name="connsiteX55" fmla="*/ 47480 w 455812"/>
              <a:gd name="connsiteY55" fmla="*/ 43737 h 502011"/>
              <a:gd name="connsiteX56" fmla="*/ 47480 w 455812"/>
              <a:gd name="connsiteY56" fmla="*/ 458272 h 502011"/>
              <a:gd name="connsiteX57" fmla="*/ 408333 w 455812"/>
              <a:gd name="connsiteY57" fmla="*/ 458272 h 502011"/>
              <a:gd name="connsiteX58" fmla="*/ 408333 w 455812"/>
              <a:gd name="connsiteY58" fmla="*/ 43737 h 502011"/>
              <a:gd name="connsiteX59" fmla="*/ 0 w 455812"/>
              <a:gd name="connsiteY59" fmla="*/ 0 h 502011"/>
              <a:gd name="connsiteX60" fmla="*/ 455812 w 455812"/>
              <a:gd name="connsiteY60" fmla="*/ 0 h 502011"/>
              <a:gd name="connsiteX61" fmla="*/ 455812 w 455812"/>
              <a:gd name="connsiteY61" fmla="*/ 502011 h 502011"/>
              <a:gd name="connsiteX62" fmla="*/ 0 w 455812"/>
              <a:gd name="connsiteY62" fmla="*/ 502011 h 50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55812" h="502011">
                <a:moveTo>
                  <a:pt x="279607" y="334349"/>
                </a:moveTo>
                <a:cubicBezTo>
                  <a:pt x="284884" y="334349"/>
                  <a:pt x="289632" y="338723"/>
                  <a:pt x="290158" y="344068"/>
                </a:cubicBezTo>
                <a:cubicBezTo>
                  <a:pt x="290158" y="349415"/>
                  <a:pt x="285410" y="353789"/>
                  <a:pt x="279607" y="353789"/>
                </a:cubicBezTo>
                <a:cubicBezTo>
                  <a:pt x="273805" y="353789"/>
                  <a:pt x="269056" y="349415"/>
                  <a:pt x="269056" y="344068"/>
                </a:cubicBezTo>
                <a:cubicBezTo>
                  <a:pt x="269056" y="338723"/>
                  <a:pt x="273805" y="334349"/>
                  <a:pt x="279607" y="334349"/>
                </a:cubicBezTo>
                <a:close/>
                <a:moveTo>
                  <a:pt x="152466" y="319770"/>
                </a:moveTo>
                <a:lnTo>
                  <a:pt x="152466" y="368367"/>
                </a:lnTo>
                <a:lnTo>
                  <a:pt x="305457" y="368367"/>
                </a:lnTo>
                <a:lnTo>
                  <a:pt x="305457" y="319770"/>
                </a:lnTo>
                <a:close/>
                <a:moveTo>
                  <a:pt x="279607" y="256108"/>
                </a:moveTo>
                <a:cubicBezTo>
                  <a:pt x="284884" y="256108"/>
                  <a:pt x="289632" y="260482"/>
                  <a:pt x="290158" y="265827"/>
                </a:cubicBezTo>
                <a:cubicBezTo>
                  <a:pt x="290158" y="271172"/>
                  <a:pt x="285410" y="275546"/>
                  <a:pt x="279607" y="275546"/>
                </a:cubicBezTo>
                <a:cubicBezTo>
                  <a:pt x="273805" y="275546"/>
                  <a:pt x="269056" y="271172"/>
                  <a:pt x="269056" y="265827"/>
                </a:cubicBezTo>
                <a:cubicBezTo>
                  <a:pt x="269056" y="260482"/>
                  <a:pt x="273805" y="256108"/>
                  <a:pt x="279607" y="256108"/>
                </a:cubicBezTo>
                <a:close/>
                <a:moveTo>
                  <a:pt x="152466" y="241529"/>
                </a:moveTo>
                <a:lnTo>
                  <a:pt x="152466" y="290126"/>
                </a:lnTo>
                <a:lnTo>
                  <a:pt x="305457" y="290126"/>
                </a:lnTo>
                <a:lnTo>
                  <a:pt x="305457" y="241529"/>
                </a:lnTo>
                <a:close/>
                <a:moveTo>
                  <a:pt x="120811" y="212370"/>
                </a:moveTo>
                <a:lnTo>
                  <a:pt x="337112" y="212370"/>
                </a:lnTo>
                <a:lnTo>
                  <a:pt x="337112" y="290612"/>
                </a:lnTo>
                <a:lnTo>
                  <a:pt x="337112" y="319285"/>
                </a:lnTo>
                <a:lnTo>
                  <a:pt x="337112" y="397526"/>
                </a:lnTo>
                <a:lnTo>
                  <a:pt x="120811" y="397526"/>
                </a:lnTo>
                <a:lnTo>
                  <a:pt x="120811" y="319285"/>
                </a:lnTo>
                <a:lnTo>
                  <a:pt x="120811" y="290612"/>
                </a:lnTo>
                <a:close/>
                <a:moveTo>
                  <a:pt x="203787" y="91910"/>
                </a:moveTo>
                <a:cubicBezTo>
                  <a:pt x="227082" y="92730"/>
                  <a:pt x="245184" y="103391"/>
                  <a:pt x="255867" y="113231"/>
                </a:cubicBezTo>
                <a:cubicBezTo>
                  <a:pt x="294378" y="107886"/>
                  <a:pt x="316536" y="128784"/>
                  <a:pt x="326561" y="146278"/>
                </a:cubicBezTo>
                <a:cubicBezTo>
                  <a:pt x="377206" y="154053"/>
                  <a:pt x="388812" y="191959"/>
                  <a:pt x="386701" y="212370"/>
                </a:cubicBezTo>
                <a:cubicBezTo>
                  <a:pt x="386175" y="234240"/>
                  <a:pt x="378789" y="250761"/>
                  <a:pt x="364544" y="261940"/>
                </a:cubicBezTo>
                <a:cubicBezTo>
                  <a:pt x="359797" y="265341"/>
                  <a:pt x="355049" y="268257"/>
                  <a:pt x="349773" y="270201"/>
                </a:cubicBezTo>
                <a:lnTo>
                  <a:pt x="349773" y="233267"/>
                </a:lnTo>
                <a:cubicBezTo>
                  <a:pt x="353467" y="227922"/>
                  <a:pt x="355577" y="220631"/>
                  <a:pt x="355577" y="211399"/>
                </a:cubicBezTo>
                <a:lnTo>
                  <a:pt x="355577" y="210912"/>
                </a:lnTo>
                <a:cubicBezTo>
                  <a:pt x="355577" y="205567"/>
                  <a:pt x="355049" y="177866"/>
                  <a:pt x="313898" y="174464"/>
                </a:cubicBezTo>
                <a:lnTo>
                  <a:pt x="303347" y="173493"/>
                </a:lnTo>
                <a:lnTo>
                  <a:pt x="300183" y="164259"/>
                </a:lnTo>
                <a:cubicBezTo>
                  <a:pt x="298599" y="159398"/>
                  <a:pt x="288048" y="135100"/>
                  <a:pt x="253757" y="143362"/>
                </a:cubicBezTo>
                <a:lnTo>
                  <a:pt x="243206" y="145792"/>
                </a:lnTo>
                <a:lnTo>
                  <a:pt x="236874" y="137530"/>
                </a:lnTo>
                <a:cubicBezTo>
                  <a:pt x="235292" y="135100"/>
                  <a:pt x="217883" y="114689"/>
                  <a:pt x="187812" y="122951"/>
                </a:cubicBezTo>
                <a:lnTo>
                  <a:pt x="186228" y="123437"/>
                </a:lnTo>
                <a:cubicBezTo>
                  <a:pt x="185702" y="123437"/>
                  <a:pt x="168293" y="127325"/>
                  <a:pt x="160906" y="151138"/>
                </a:cubicBezTo>
                <a:lnTo>
                  <a:pt x="157740" y="160858"/>
                </a:lnTo>
                <a:lnTo>
                  <a:pt x="146661" y="161342"/>
                </a:lnTo>
                <a:cubicBezTo>
                  <a:pt x="142969" y="161829"/>
                  <a:pt x="109733" y="165232"/>
                  <a:pt x="102874" y="201193"/>
                </a:cubicBezTo>
                <a:cubicBezTo>
                  <a:pt x="102874" y="203137"/>
                  <a:pt x="101820" y="215286"/>
                  <a:pt x="108150" y="226463"/>
                </a:cubicBezTo>
                <a:lnTo>
                  <a:pt x="108150" y="265827"/>
                </a:lnTo>
                <a:cubicBezTo>
                  <a:pt x="100236" y="261940"/>
                  <a:pt x="92851" y="257079"/>
                  <a:pt x="87575" y="250761"/>
                </a:cubicBezTo>
                <a:cubicBezTo>
                  <a:pt x="67527" y="227922"/>
                  <a:pt x="71222" y="198763"/>
                  <a:pt x="71222" y="197305"/>
                </a:cubicBezTo>
                <a:lnTo>
                  <a:pt x="71222" y="196819"/>
                </a:lnTo>
                <a:cubicBezTo>
                  <a:pt x="79134" y="155997"/>
                  <a:pt x="110788" y="138989"/>
                  <a:pt x="133472" y="134129"/>
                </a:cubicBezTo>
                <a:cubicBezTo>
                  <a:pt x="147189" y="103512"/>
                  <a:pt x="173039" y="96223"/>
                  <a:pt x="178844" y="94764"/>
                </a:cubicBezTo>
                <a:cubicBezTo>
                  <a:pt x="187680" y="92456"/>
                  <a:pt x="196022" y="91636"/>
                  <a:pt x="203787" y="91910"/>
                </a:cubicBezTo>
                <a:close/>
                <a:moveTo>
                  <a:pt x="47480" y="43737"/>
                </a:moveTo>
                <a:lnTo>
                  <a:pt x="47480" y="458272"/>
                </a:lnTo>
                <a:lnTo>
                  <a:pt x="408333" y="458272"/>
                </a:lnTo>
                <a:lnTo>
                  <a:pt x="408333" y="43737"/>
                </a:lnTo>
                <a:close/>
                <a:moveTo>
                  <a:pt x="0" y="0"/>
                </a:moveTo>
                <a:lnTo>
                  <a:pt x="455812" y="0"/>
                </a:lnTo>
                <a:lnTo>
                  <a:pt x="455812" y="502011"/>
                </a:lnTo>
                <a:lnTo>
                  <a:pt x="0" y="502011"/>
                </a:lnTo>
                <a:close/>
              </a:path>
            </a:pathLst>
          </a:custGeom>
          <a:solidFill>
            <a:srgbClr val="312D2A"/>
          </a:solidFill>
          <a:ln w="3057" cap="flat">
            <a:noFill/>
            <a:prstDash val="solid"/>
            <a:miter/>
          </a:ln>
        </p:spPr>
        <p:txBody>
          <a:bodyPr rtlCol="0" anchor="ctr"/>
          <a:lstStyle/>
          <a:p>
            <a:endParaRPr lang="en-US"/>
          </a:p>
        </p:txBody>
      </p:sp>
      <p:sp>
        <p:nvSpPr>
          <p:cNvPr id="72" name="Rectangle 71">
            <a:extLst>
              <a:ext uri="{FF2B5EF4-FFF2-40B4-BE49-F238E27FC236}">
                <a16:creationId xmlns:a16="http://schemas.microsoft.com/office/drawing/2014/main" id="{2BC3B8CA-975B-4B80-AC16-90B15E9F86DF}"/>
              </a:ext>
            </a:extLst>
          </p:cNvPr>
          <p:cNvSpPr/>
          <p:nvPr/>
        </p:nvSpPr>
        <p:spPr>
          <a:xfrm>
            <a:off x="6375722" y="4170736"/>
            <a:ext cx="884561" cy="350865"/>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Autonomous JSON</a:t>
            </a:r>
          </a:p>
        </p:txBody>
      </p:sp>
      <p:pic>
        <p:nvPicPr>
          <p:cNvPr id="73" name="Graphic 72">
            <a:extLst>
              <a:ext uri="{FF2B5EF4-FFF2-40B4-BE49-F238E27FC236}">
                <a16:creationId xmlns:a16="http://schemas.microsoft.com/office/drawing/2014/main" id="{133F4F87-DD30-4BD9-8ED1-9122D335C2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60683" y="3706630"/>
            <a:ext cx="496952" cy="496952"/>
          </a:xfrm>
          <a:prstGeom prst="rect">
            <a:avLst/>
          </a:prstGeom>
        </p:spPr>
      </p:pic>
      <p:sp>
        <p:nvSpPr>
          <p:cNvPr id="74" name="Rectangle 73">
            <a:extLst>
              <a:ext uri="{FF2B5EF4-FFF2-40B4-BE49-F238E27FC236}">
                <a16:creationId xmlns:a16="http://schemas.microsoft.com/office/drawing/2014/main" id="{3206941F-A240-4AAA-BE71-93E2C2B9549F}"/>
              </a:ext>
            </a:extLst>
          </p:cNvPr>
          <p:cNvSpPr/>
          <p:nvPr/>
        </p:nvSpPr>
        <p:spPr>
          <a:xfrm>
            <a:off x="-153280" y="4169355"/>
            <a:ext cx="1013320"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Email Delivery</a:t>
            </a:r>
          </a:p>
        </p:txBody>
      </p:sp>
      <p:pic>
        <p:nvPicPr>
          <p:cNvPr id="75" name="Graphic 74">
            <a:extLst>
              <a:ext uri="{FF2B5EF4-FFF2-40B4-BE49-F238E27FC236}">
                <a16:creationId xmlns:a16="http://schemas.microsoft.com/office/drawing/2014/main" id="{26675628-88FA-4395-B071-1E0AACF34B2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4904" y="3698026"/>
            <a:ext cx="496952" cy="496952"/>
          </a:xfrm>
          <a:prstGeom prst="rect">
            <a:avLst/>
          </a:prstGeom>
        </p:spPr>
      </p:pic>
      <p:sp>
        <p:nvSpPr>
          <p:cNvPr id="76" name="Arrow: Right 75">
            <a:extLst>
              <a:ext uri="{FF2B5EF4-FFF2-40B4-BE49-F238E27FC236}">
                <a16:creationId xmlns:a16="http://schemas.microsoft.com/office/drawing/2014/main" id="{76277B56-0F04-449B-A0AB-4C11C092019A}"/>
              </a:ext>
            </a:extLst>
          </p:cNvPr>
          <p:cNvSpPr/>
          <p:nvPr/>
        </p:nvSpPr>
        <p:spPr>
          <a:xfrm rot="8549228">
            <a:off x="329799" y="3514478"/>
            <a:ext cx="599918" cy="16595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2C09EDCA-AC8A-41CE-93D3-4ED4C25819E2}"/>
              </a:ext>
            </a:extLst>
          </p:cNvPr>
          <p:cNvSpPr/>
          <p:nvPr/>
        </p:nvSpPr>
        <p:spPr>
          <a:xfrm rot="19664250">
            <a:off x="4675091" y="1375922"/>
            <a:ext cx="1280980" cy="207098"/>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B58E5AFF-DDDB-47D4-B094-FDF83B55425A}"/>
              </a:ext>
            </a:extLst>
          </p:cNvPr>
          <p:cNvSpPr/>
          <p:nvPr/>
        </p:nvSpPr>
        <p:spPr>
          <a:xfrm rot="20307433">
            <a:off x="5463646" y="1734298"/>
            <a:ext cx="1280980" cy="207098"/>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9" name="Arrow: Right 78">
            <a:extLst>
              <a:ext uri="{FF2B5EF4-FFF2-40B4-BE49-F238E27FC236}">
                <a16:creationId xmlns:a16="http://schemas.microsoft.com/office/drawing/2014/main" id="{F0BAA472-3AD8-4FDE-A466-EB06643404FD}"/>
              </a:ext>
            </a:extLst>
          </p:cNvPr>
          <p:cNvSpPr/>
          <p:nvPr/>
        </p:nvSpPr>
        <p:spPr>
          <a:xfrm rot="21258773">
            <a:off x="5747112" y="2325212"/>
            <a:ext cx="1974034" cy="22424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B1E33525-C201-4DEA-B644-494DF3B00083}"/>
              </a:ext>
            </a:extLst>
          </p:cNvPr>
          <p:cNvSpPr/>
          <p:nvPr/>
        </p:nvSpPr>
        <p:spPr>
          <a:xfrm rot="779946">
            <a:off x="5826153" y="2882780"/>
            <a:ext cx="1371608" cy="24344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FF8DB669-8938-4238-90D9-392713634B5D}"/>
              </a:ext>
            </a:extLst>
          </p:cNvPr>
          <p:cNvSpPr/>
          <p:nvPr/>
        </p:nvSpPr>
        <p:spPr>
          <a:xfrm rot="2083873">
            <a:off x="5631512" y="3390084"/>
            <a:ext cx="996461" cy="2569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213B96AF-82D4-4DD6-8A88-6D82E28D0917}"/>
              </a:ext>
            </a:extLst>
          </p:cNvPr>
          <p:cNvSpPr/>
          <p:nvPr/>
        </p:nvSpPr>
        <p:spPr>
          <a:xfrm rot="3223826">
            <a:off x="5002021" y="3657889"/>
            <a:ext cx="688963" cy="2569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4" name="Cloud 83">
            <a:extLst>
              <a:ext uri="{FF2B5EF4-FFF2-40B4-BE49-F238E27FC236}">
                <a16:creationId xmlns:a16="http://schemas.microsoft.com/office/drawing/2014/main" id="{C21126D2-51BB-49FC-BB2C-1421F6985176}"/>
              </a:ext>
            </a:extLst>
          </p:cNvPr>
          <p:cNvSpPr/>
          <p:nvPr/>
        </p:nvSpPr>
        <p:spPr>
          <a:xfrm>
            <a:off x="2920824" y="4103721"/>
            <a:ext cx="2102713" cy="731707"/>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Rectangle 84">
            <a:extLst>
              <a:ext uri="{FF2B5EF4-FFF2-40B4-BE49-F238E27FC236}">
                <a16:creationId xmlns:a16="http://schemas.microsoft.com/office/drawing/2014/main" id="{FF426D26-3CD8-49D3-A69F-B33FA6BCE817}"/>
              </a:ext>
            </a:extLst>
          </p:cNvPr>
          <p:cNvSpPr/>
          <p:nvPr/>
        </p:nvSpPr>
        <p:spPr>
          <a:xfrm>
            <a:off x="4150666" y="448628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86" name="Rectangle 85">
            <a:extLst>
              <a:ext uri="{FF2B5EF4-FFF2-40B4-BE49-F238E27FC236}">
                <a16:creationId xmlns:a16="http://schemas.microsoft.com/office/drawing/2014/main" id="{303715DA-02EB-4B99-B112-42D0B9CDC626}"/>
              </a:ext>
            </a:extLst>
          </p:cNvPr>
          <p:cNvSpPr/>
          <p:nvPr/>
        </p:nvSpPr>
        <p:spPr>
          <a:xfrm>
            <a:off x="3582481" y="448628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87" name="Rectangle 86">
            <a:extLst>
              <a:ext uri="{FF2B5EF4-FFF2-40B4-BE49-F238E27FC236}">
                <a16:creationId xmlns:a16="http://schemas.microsoft.com/office/drawing/2014/main" id="{498CAC53-AEDF-43BE-919A-4CC4083162F6}"/>
              </a:ext>
            </a:extLst>
          </p:cNvPr>
          <p:cNvSpPr/>
          <p:nvPr/>
        </p:nvSpPr>
        <p:spPr>
          <a:xfrm>
            <a:off x="3007873" y="448628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88" name="Graphic 90">
            <a:extLst>
              <a:ext uri="{FF2B5EF4-FFF2-40B4-BE49-F238E27FC236}">
                <a16:creationId xmlns:a16="http://schemas.microsoft.com/office/drawing/2014/main" id="{D0320C3E-4371-42F0-B829-9A599149E63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320787" y="4076999"/>
            <a:ext cx="465699" cy="465699"/>
          </a:xfrm>
          <a:prstGeom prst="rect">
            <a:avLst/>
          </a:prstGeom>
        </p:spPr>
      </p:pic>
      <p:pic>
        <p:nvPicPr>
          <p:cNvPr id="89" name="Graphic 106">
            <a:extLst>
              <a:ext uri="{FF2B5EF4-FFF2-40B4-BE49-F238E27FC236}">
                <a16:creationId xmlns:a16="http://schemas.microsoft.com/office/drawing/2014/main" id="{6C410E97-08C9-4133-AE73-96F75AFCFFF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201873" y="4076999"/>
            <a:ext cx="496952" cy="496952"/>
          </a:xfrm>
          <a:prstGeom prst="rect">
            <a:avLst/>
          </a:prstGeom>
        </p:spPr>
      </p:pic>
      <p:pic>
        <p:nvPicPr>
          <p:cNvPr id="90" name="Graphic 8">
            <a:extLst>
              <a:ext uri="{FF2B5EF4-FFF2-40B4-BE49-F238E27FC236}">
                <a16:creationId xmlns:a16="http://schemas.microsoft.com/office/drawing/2014/main" id="{DA32666F-A8C4-42DF-A002-03BF57E9CEA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731501" y="4076999"/>
            <a:ext cx="507902" cy="507902"/>
          </a:xfrm>
          <a:prstGeom prst="rect">
            <a:avLst/>
          </a:prstGeom>
        </p:spPr>
      </p:pic>
      <p:sp>
        <p:nvSpPr>
          <p:cNvPr id="9" name="Arrow: Down 8">
            <a:extLst>
              <a:ext uri="{FF2B5EF4-FFF2-40B4-BE49-F238E27FC236}">
                <a16:creationId xmlns:a16="http://schemas.microsoft.com/office/drawing/2014/main" id="{4F82C0EB-5FF9-4596-A475-35804E7B1A9F}"/>
              </a:ext>
            </a:extLst>
          </p:cNvPr>
          <p:cNvSpPr/>
          <p:nvPr/>
        </p:nvSpPr>
        <p:spPr>
          <a:xfrm>
            <a:off x="3615620" y="3539836"/>
            <a:ext cx="990429" cy="53036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F092934-5948-4004-B3B9-9BC589FFFE54}"/>
              </a:ext>
            </a:extLst>
          </p:cNvPr>
          <p:cNvSpPr txBox="1"/>
          <p:nvPr/>
        </p:nvSpPr>
        <p:spPr>
          <a:xfrm>
            <a:off x="1457226" y="1707261"/>
            <a:ext cx="722955" cy="153888"/>
          </a:xfrm>
          <a:prstGeom prst="rect">
            <a:avLst/>
          </a:prstGeom>
          <a:noFill/>
        </p:spPr>
        <p:txBody>
          <a:bodyPr wrap="none" lIns="0" tIns="0" rIns="0" bIns="0" rtlCol="0">
            <a:spAutoFit/>
          </a:bodyPr>
          <a:lstStyle/>
          <a:p>
            <a:r>
              <a:rPr lang="en-US" sz="1000" i="1" dirty="0"/>
              <a:t>synchronous</a:t>
            </a:r>
          </a:p>
        </p:txBody>
      </p:sp>
      <p:sp>
        <p:nvSpPr>
          <p:cNvPr id="91" name="TextBox 90">
            <a:extLst>
              <a:ext uri="{FF2B5EF4-FFF2-40B4-BE49-F238E27FC236}">
                <a16:creationId xmlns:a16="http://schemas.microsoft.com/office/drawing/2014/main" id="{F730CA4A-A867-487B-A05A-4F80A7834522}"/>
              </a:ext>
            </a:extLst>
          </p:cNvPr>
          <p:cNvSpPr txBox="1"/>
          <p:nvPr/>
        </p:nvSpPr>
        <p:spPr>
          <a:xfrm>
            <a:off x="1593226" y="3244985"/>
            <a:ext cx="793487" cy="153888"/>
          </a:xfrm>
          <a:prstGeom prst="rect">
            <a:avLst/>
          </a:prstGeom>
          <a:noFill/>
        </p:spPr>
        <p:txBody>
          <a:bodyPr wrap="none" lIns="0" tIns="0" rIns="0" bIns="0" rtlCol="0">
            <a:spAutoFit/>
          </a:bodyPr>
          <a:lstStyle/>
          <a:p>
            <a:r>
              <a:rPr lang="en-US" sz="1000" i="1" dirty="0"/>
              <a:t>asynchronous</a:t>
            </a:r>
          </a:p>
        </p:txBody>
      </p:sp>
    </p:spTree>
    <p:extLst>
      <p:ext uri="{BB962C8B-B14F-4D97-AF65-F5344CB8AC3E}">
        <p14:creationId xmlns:p14="http://schemas.microsoft.com/office/powerpoint/2010/main" val="63034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P spid="31" grpId="0" animBg="1"/>
      <p:bldP spid="37" grpId="0" animBg="1"/>
      <p:bldP spid="53" grpId="0" animBg="1"/>
      <p:bldP spid="62" grpId="0"/>
      <p:bldP spid="63" grpId="0"/>
      <p:bldP spid="66" grpId="0"/>
      <p:bldP spid="68" grpId="0"/>
      <p:bldP spid="70" grpId="0"/>
      <p:bldP spid="71" grpId="0" animBg="1"/>
      <p:bldP spid="72" grpId="0"/>
      <p:bldP spid="76" grpId="0" animBg="1"/>
      <p:bldP spid="77" grpId="0" animBg="1"/>
      <p:bldP spid="78" grpId="0" animBg="1"/>
      <p:bldP spid="79" grpId="0" animBg="1"/>
      <p:bldP spid="80" grpId="0" animBg="1"/>
      <p:bldP spid="81" grpId="0" animBg="1"/>
      <p:bldP spid="82" grpId="0" animBg="1"/>
      <p:bldP spid="84" grpId="0" animBg="1"/>
      <p:bldP spid="85" grpId="0"/>
      <p:bldP spid="86" grpId="0"/>
      <p:bldP spid="87" grpId="0"/>
      <p:bldP spid="9" grpId="0" animBg="1"/>
      <p:bldP spid="13" grpId="0"/>
      <p:bldP spid="9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loud 25">
            <a:extLst>
              <a:ext uri="{FF2B5EF4-FFF2-40B4-BE49-F238E27FC236}">
                <a16:creationId xmlns:a16="http://schemas.microsoft.com/office/drawing/2014/main" id="{FE1A7D3E-2CCD-4B58-8DD7-BC231077B274}"/>
              </a:ext>
            </a:extLst>
          </p:cNvPr>
          <p:cNvSpPr/>
          <p:nvPr/>
        </p:nvSpPr>
        <p:spPr>
          <a:xfrm>
            <a:off x="1021080" y="2251209"/>
            <a:ext cx="7074930" cy="2608791"/>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255D2593-E0DB-4A57-A54B-2534B7163BF7}"/>
              </a:ext>
            </a:extLst>
          </p:cNvPr>
          <p:cNvSpPr>
            <a:spLocks noGrp="1"/>
          </p:cNvSpPr>
          <p:nvPr>
            <p:ph type="title"/>
          </p:nvPr>
        </p:nvSpPr>
        <p:spPr/>
        <p:txBody>
          <a:bodyPr/>
          <a:lstStyle/>
          <a:p>
            <a:r>
              <a:rPr lang="en-US" dirty="0"/>
              <a:t>Allow Functions to Invoke OCI APIs </a:t>
            </a:r>
            <a:br>
              <a:rPr lang="en-US" dirty="0"/>
            </a:br>
            <a:r>
              <a:rPr lang="en-US" dirty="0"/>
              <a:t>through Resource Principal authorization</a:t>
            </a:r>
          </a:p>
        </p:txBody>
      </p:sp>
      <p:sp>
        <p:nvSpPr>
          <p:cNvPr id="3" name="Content Placeholder 2">
            <a:extLst>
              <a:ext uri="{FF2B5EF4-FFF2-40B4-BE49-F238E27FC236}">
                <a16:creationId xmlns:a16="http://schemas.microsoft.com/office/drawing/2014/main" id="{81720809-6D1D-4EC5-895E-67374E573764}"/>
              </a:ext>
            </a:extLst>
          </p:cNvPr>
          <p:cNvSpPr>
            <a:spLocks noGrp="1"/>
          </p:cNvSpPr>
          <p:nvPr>
            <p:ph idx="1"/>
          </p:nvPr>
        </p:nvSpPr>
        <p:spPr/>
        <p:txBody>
          <a:bodyPr/>
          <a:lstStyle/>
          <a:p>
            <a:r>
              <a:rPr lang="en-US" dirty="0"/>
              <a:t>Any OCI API call must be authenticated (signed) and authorized</a:t>
            </a:r>
          </a:p>
          <a:p>
            <a:r>
              <a:rPr lang="en-US" dirty="0"/>
              <a:t>(Human) users can be granted permissions and can sign requests</a:t>
            </a:r>
          </a:p>
          <a:p>
            <a:r>
              <a:rPr lang="en-US" dirty="0"/>
              <a:t>A function can be a </a:t>
            </a:r>
            <a:r>
              <a:rPr lang="en-US" i="1" dirty="0"/>
              <a:t>resource principal</a:t>
            </a:r>
            <a:r>
              <a:rPr lang="en-US" dirty="0"/>
              <a:t> – that is granted permissions (via Dynamic Group) and gets an auto-generated key-file injected used for signing</a:t>
            </a:r>
            <a:endParaRPr lang="en-US" i="1" dirty="0"/>
          </a:p>
          <a:p>
            <a:endParaRPr lang="en-US" dirty="0"/>
          </a:p>
          <a:p>
            <a:endParaRPr lang="en-US" dirty="0"/>
          </a:p>
        </p:txBody>
      </p:sp>
      <p:sp>
        <p:nvSpPr>
          <p:cNvPr id="4" name="Footer Placeholder 3">
            <a:extLst>
              <a:ext uri="{FF2B5EF4-FFF2-40B4-BE49-F238E27FC236}">
                <a16:creationId xmlns:a16="http://schemas.microsoft.com/office/drawing/2014/main" id="{F4DE7596-8F3D-497D-820B-D3DCF4E81287}"/>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21" name="Oval 20">
            <a:extLst>
              <a:ext uri="{FF2B5EF4-FFF2-40B4-BE49-F238E27FC236}">
                <a16:creationId xmlns:a16="http://schemas.microsoft.com/office/drawing/2014/main" id="{BDB15C3B-4733-4347-9FB9-B214E9C14A94}"/>
              </a:ext>
            </a:extLst>
          </p:cNvPr>
          <p:cNvSpPr/>
          <p:nvPr/>
        </p:nvSpPr>
        <p:spPr>
          <a:xfrm>
            <a:off x="3304638" y="3224250"/>
            <a:ext cx="2484327" cy="12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p>
        </p:txBody>
      </p:sp>
      <p:sp>
        <p:nvSpPr>
          <p:cNvPr id="23" name="Rectangle 22">
            <a:extLst>
              <a:ext uri="{FF2B5EF4-FFF2-40B4-BE49-F238E27FC236}">
                <a16:creationId xmlns:a16="http://schemas.microsoft.com/office/drawing/2014/main" id="{229A3FE9-4B78-407D-868E-12EFBB4F35C7}"/>
              </a:ext>
            </a:extLst>
          </p:cNvPr>
          <p:cNvSpPr/>
          <p:nvPr/>
        </p:nvSpPr>
        <p:spPr>
          <a:xfrm>
            <a:off x="5927966" y="3743615"/>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Object Storage</a:t>
            </a:r>
          </a:p>
        </p:txBody>
      </p:sp>
      <p:pic>
        <p:nvPicPr>
          <p:cNvPr id="24" name="Graphic 23">
            <a:extLst>
              <a:ext uri="{FF2B5EF4-FFF2-40B4-BE49-F238E27FC236}">
                <a16:creationId xmlns:a16="http://schemas.microsoft.com/office/drawing/2014/main" id="{CCD69A0E-0753-43E6-BC8B-D44C6EE745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7955" y="3290858"/>
            <a:ext cx="496952" cy="496952"/>
          </a:xfrm>
          <a:prstGeom prst="rect">
            <a:avLst/>
          </a:prstGeom>
        </p:spPr>
      </p:pic>
      <p:sp>
        <p:nvSpPr>
          <p:cNvPr id="25" name="Arrow: Right 24">
            <a:extLst>
              <a:ext uri="{FF2B5EF4-FFF2-40B4-BE49-F238E27FC236}">
                <a16:creationId xmlns:a16="http://schemas.microsoft.com/office/drawing/2014/main" id="{3C5BABE3-176F-4FFA-BA82-52E6E3F24853}"/>
              </a:ext>
            </a:extLst>
          </p:cNvPr>
          <p:cNvSpPr/>
          <p:nvPr/>
        </p:nvSpPr>
        <p:spPr>
          <a:xfrm rot="20463932">
            <a:off x="5675534" y="3496763"/>
            <a:ext cx="420346" cy="32126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235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loud 25">
            <a:extLst>
              <a:ext uri="{FF2B5EF4-FFF2-40B4-BE49-F238E27FC236}">
                <a16:creationId xmlns:a16="http://schemas.microsoft.com/office/drawing/2014/main" id="{FE1A7D3E-2CCD-4B58-8DD7-BC231077B274}"/>
              </a:ext>
            </a:extLst>
          </p:cNvPr>
          <p:cNvSpPr/>
          <p:nvPr/>
        </p:nvSpPr>
        <p:spPr>
          <a:xfrm>
            <a:off x="1021080" y="2251209"/>
            <a:ext cx="7074930" cy="2608791"/>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255D2593-E0DB-4A57-A54B-2534B7163BF7}"/>
              </a:ext>
            </a:extLst>
          </p:cNvPr>
          <p:cNvSpPr>
            <a:spLocks noGrp="1"/>
          </p:cNvSpPr>
          <p:nvPr>
            <p:ph type="title"/>
          </p:nvPr>
        </p:nvSpPr>
        <p:spPr/>
        <p:txBody>
          <a:bodyPr/>
          <a:lstStyle/>
          <a:p>
            <a:r>
              <a:rPr lang="en-US" dirty="0"/>
              <a:t>Allow Functions to Invoke OCI APIs </a:t>
            </a:r>
            <a:br>
              <a:rPr lang="en-US" dirty="0"/>
            </a:br>
            <a:r>
              <a:rPr lang="en-US" dirty="0"/>
              <a:t>through Resource Principal authorization</a:t>
            </a:r>
          </a:p>
        </p:txBody>
      </p:sp>
      <p:sp>
        <p:nvSpPr>
          <p:cNvPr id="3" name="Content Placeholder 2">
            <a:extLst>
              <a:ext uri="{FF2B5EF4-FFF2-40B4-BE49-F238E27FC236}">
                <a16:creationId xmlns:a16="http://schemas.microsoft.com/office/drawing/2014/main" id="{81720809-6D1D-4EC5-895E-67374E573764}"/>
              </a:ext>
            </a:extLst>
          </p:cNvPr>
          <p:cNvSpPr>
            <a:spLocks noGrp="1"/>
          </p:cNvSpPr>
          <p:nvPr>
            <p:ph idx="1"/>
          </p:nvPr>
        </p:nvSpPr>
        <p:spPr/>
        <p:txBody>
          <a:bodyPr/>
          <a:lstStyle/>
          <a:p>
            <a:r>
              <a:rPr lang="en-US" dirty="0"/>
              <a:t>Any OCI API call must be authenticated (signed) and authorized</a:t>
            </a:r>
          </a:p>
          <a:p>
            <a:r>
              <a:rPr lang="en-US" dirty="0"/>
              <a:t>(Human) users can be granted permissions and can sign requests</a:t>
            </a:r>
          </a:p>
          <a:p>
            <a:r>
              <a:rPr lang="en-US" dirty="0"/>
              <a:t>A function can be a </a:t>
            </a:r>
            <a:r>
              <a:rPr lang="en-US" i="1" dirty="0"/>
              <a:t>resource principal</a:t>
            </a:r>
            <a:r>
              <a:rPr lang="en-US" dirty="0"/>
              <a:t> – that is granted permissions (via Dynamic Group) and gets an auto-generated key-file injected used for signing</a:t>
            </a:r>
            <a:endParaRPr lang="en-US" i="1" dirty="0"/>
          </a:p>
          <a:p>
            <a:endParaRPr lang="en-US" dirty="0"/>
          </a:p>
          <a:p>
            <a:endParaRPr lang="en-US" dirty="0"/>
          </a:p>
        </p:txBody>
      </p:sp>
      <p:sp>
        <p:nvSpPr>
          <p:cNvPr id="4" name="Footer Placeholder 3">
            <a:extLst>
              <a:ext uri="{FF2B5EF4-FFF2-40B4-BE49-F238E27FC236}">
                <a16:creationId xmlns:a16="http://schemas.microsoft.com/office/drawing/2014/main" id="{F4DE7596-8F3D-497D-820B-D3DCF4E81287}"/>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21" name="Oval 20">
            <a:extLst>
              <a:ext uri="{FF2B5EF4-FFF2-40B4-BE49-F238E27FC236}">
                <a16:creationId xmlns:a16="http://schemas.microsoft.com/office/drawing/2014/main" id="{BDB15C3B-4733-4347-9FB9-B214E9C14A94}"/>
              </a:ext>
            </a:extLst>
          </p:cNvPr>
          <p:cNvSpPr/>
          <p:nvPr/>
        </p:nvSpPr>
        <p:spPr>
          <a:xfrm>
            <a:off x="3304638" y="3224250"/>
            <a:ext cx="2484327" cy="12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p>
        </p:txBody>
      </p:sp>
      <p:sp>
        <p:nvSpPr>
          <p:cNvPr id="23" name="Rectangle 22">
            <a:extLst>
              <a:ext uri="{FF2B5EF4-FFF2-40B4-BE49-F238E27FC236}">
                <a16:creationId xmlns:a16="http://schemas.microsoft.com/office/drawing/2014/main" id="{229A3FE9-4B78-407D-868E-12EFBB4F35C7}"/>
              </a:ext>
            </a:extLst>
          </p:cNvPr>
          <p:cNvSpPr/>
          <p:nvPr/>
        </p:nvSpPr>
        <p:spPr>
          <a:xfrm>
            <a:off x="5927966" y="3743615"/>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Object Storage</a:t>
            </a:r>
          </a:p>
        </p:txBody>
      </p:sp>
      <p:pic>
        <p:nvPicPr>
          <p:cNvPr id="24" name="Graphic 23">
            <a:extLst>
              <a:ext uri="{FF2B5EF4-FFF2-40B4-BE49-F238E27FC236}">
                <a16:creationId xmlns:a16="http://schemas.microsoft.com/office/drawing/2014/main" id="{CCD69A0E-0753-43E6-BC8B-D44C6EE745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7955" y="3290858"/>
            <a:ext cx="496952" cy="496952"/>
          </a:xfrm>
          <a:prstGeom prst="rect">
            <a:avLst/>
          </a:prstGeom>
        </p:spPr>
      </p:pic>
      <p:sp>
        <p:nvSpPr>
          <p:cNvPr id="25" name="Arrow: Right 24">
            <a:extLst>
              <a:ext uri="{FF2B5EF4-FFF2-40B4-BE49-F238E27FC236}">
                <a16:creationId xmlns:a16="http://schemas.microsoft.com/office/drawing/2014/main" id="{3C5BABE3-176F-4FFA-BA82-52E6E3F24853}"/>
              </a:ext>
            </a:extLst>
          </p:cNvPr>
          <p:cNvSpPr/>
          <p:nvPr/>
        </p:nvSpPr>
        <p:spPr>
          <a:xfrm rot="20463932">
            <a:off x="5675534" y="3496763"/>
            <a:ext cx="420346" cy="32126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9D248203-5E2C-4F1F-B37B-049559933844}"/>
              </a:ext>
            </a:extLst>
          </p:cNvPr>
          <p:cNvSpPr/>
          <p:nvPr/>
        </p:nvSpPr>
        <p:spPr>
          <a:xfrm>
            <a:off x="4483701" y="2991621"/>
            <a:ext cx="351186" cy="530873"/>
          </a:xfrm>
          <a:prstGeom prst="downArrow">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E421B5F-E559-4812-9448-0D07B30DEEC8}"/>
              </a:ext>
            </a:extLst>
          </p:cNvPr>
          <p:cNvSpPr txBox="1"/>
          <p:nvPr/>
        </p:nvSpPr>
        <p:spPr>
          <a:xfrm>
            <a:off x="4483701" y="2783986"/>
            <a:ext cx="325410" cy="200055"/>
          </a:xfrm>
          <a:prstGeom prst="rect">
            <a:avLst/>
          </a:prstGeom>
          <a:noFill/>
        </p:spPr>
        <p:txBody>
          <a:bodyPr wrap="none" lIns="0" tIns="0" rIns="0" bIns="0" rtlCol="0">
            <a:spAutoFit/>
          </a:bodyPr>
          <a:lstStyle/>
          <a:p>
            <a:r>
              <a:rPr lang="en-US" sz="1300" dirty="0" err="1"/>
              <a:t>pem</a:t>
            </a:r>
            <a:endParaRPr lang="en-US" sz="1300" dirty="0"/>
          </a:p>
        </p:txBody>
      </p:sp>
      <p:sp>
        <p:nvSpPr>
          <p:cNvPr id="29" name="Arrow: Down 28">
            <a:extLst>
              <a:ext uri="{FF2B5EF4-FFF2-40B4-BE49-F238E27FC236}">
                <a16:creationId xmlns:a16="http://schemas.microsoft.com/office/drawing/2014/main" id="{EC7BDE65-90A9-415B-B032-0A2C7B693E40}"/>
              </a:ext>
            </a:extLst>
          </p:cNvPr>
          <p:cNvSpPr/>
          <p:nvPr/>
        </p:nvSpPr>
        <p:spPr>
          <a:xfrm>
            <a:off x="4965952" y="2991621"/>
            <a:ext cx="351186" cy="530873"/>
          </a:xfrm>
          <a:prstGeom prst="downArrow">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379C914-3EC5-4955-B168-672B088FF6C4}"/>
              </a:ext>
            </a:extLst>
          </p:cNvPr>
          <p:cNvSpPr txBox="1"/>
          <p:nvPr/>
        </p:nvSpPr>
        <p:spPr>
          <a:xfrm>
            <a:off x="4965952" y="2783986"/>
            <a:ext cx="278923" cy="200055"/>
          </a:xfrm>
          <a:prstGeom prst="rect">
            <a:avLst/>
          </a:prstGeom>
          <a:noFill/>
        </p:spPr>
        <p:txBody>
          <a:bodyPr wrap="none" lIns="0" tIns="0" rIns="0" bIns="0" rtlCol="0">
            <a:spAutoFit/>
          </a:bodyPr>
          <a:lstStyle/>
          <a:p>
            <a:r>
              <a:rPr lang="en-US" sz="1300" dirty="0" err="1"/>
              <a:t>rpst</a:t>
            </a:r>
            <a:endParaRPr lang="en-US" sz="1300" dirty="0"/>
          </a:p>
        </p:txBody>
      </p:sp>
      <p:sp>
        <p:nvSpPr>
          <p:cNvPr id="31" name="Rectangle: Rounded Corners 30">
            <a:extLst>
              <a:ext uri="{FF2B5EF4-FFF2-40B4-BE49-F238E27FC236}">
                <a16:creationId xmlns:a16="http://schemas.microsoft.com/office/drawing/2014/main" id="{A9D49F49-5572-478C-B688-90AE767A4775}"/>
              </a:ext>
            </a:extLst>
          </p:cNvPr>
          <p:cNvSpPr/>
          <p:nvPr/>
        </p:nvSpPr>
        <p:spPr>
          <a:xfrm>
            <a:off x="2020825" y="3361524"/>
            <a:ext cx="916872" cy="464093"/>
          </a:xfrm>
          <a:prstGeom prst="roundRect">
            <a:avLst/>
          </a:prstGeom>
          <a:solidFill>
            <a:schemeClr val="bg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Dynamic group</a:t>
            </a:r>
          </a:p>
        </p:txBody>
      </p:sp>
      <p:sp>
        <p:nvSpPr>
          <p:cNvPr id="32" name="Rectangle: Rounded Corners 31">
            <a:extLst>
              <a:ext uri="{FF2B5EF4-FFF2-40B4-BE49-F238E27FC236}">
                <a16:creationId xmlns:a16="http://schemas.microsoft.com/office/drawing/2014/main" id="{5F3A6965-B6B0-4F56-B104-B7588BC387D0}"/>
              </a:ext>
            </a:extLst>
          </p:cNvPr>
          <p:cNvSpPr/>
          <p:nvPr/>
        </p:nvSpPr>
        <p:spPr>
          <a:xfrm>
            <a:off x="2017010" y="2640568"/>
            <a:ext cx="916872" cy="464093"/>
          </a:xfrm>
          <a:prstGeom prst="roundRect">
            <a:avLst/>
          </a:prstGeom>
          <a:solidFill>
            <a:schemeClr val="bg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Policy</a:t>
            </a:r>
          </a:p>
        </p:txBody>
      </p:sp>
      <p:sp>
        <p:nvSpPr>
          <p:cNvPr id="33" name="Rectangle: Rounded Corners 32">
            <a:extLst>
              <a:ext uri="{FF2B5EF4-FFF2-40B4-BE49-F238E27FC236}">
                <a16:creationId xmlns:a16="http://schemas.microsoft.com/office/drawing/2014/main" id="{47CD5A28-56BE-4FCD-98C6-1C43BFD4B338}"/>
              </a:ext>
            </a:extLst>
          </p:cNvPr>
          <p:cNvSpPr/>
          <p:nvPr/>
        </p:nvSpPr>
        <p:spPr>
          <a:xfrm>
            <a:off x="2017010" y="4074611"/>
            <a:ext cx="916872" cy="464093"/>
          </a:xfrm>
          <a:prstGeom prst="roundRect">
            <a:avLst/>
          </a:prstGeom>
          <a:solidFill>
            <a:schemeClr val="bg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Rule</a:t>
            </a:r>
          </a:p>
        </p:txBody>
      </p:sp>
      <p:sp>
        <p:nvSpPr>
          <p:cNvPr id="34" name="Arrow: Down 33">
            <a:extLst>
              <a:ext uri="{FF2B5EF4-FFF2-40B4-BE49-F238E27FC236}">
                <a16:creationId xmlns:a16="http://schemas.microsoft.com/office/drawing/2014/main" id="{35FBB7E4-EBF4-4541-A132-0D455B63ECFF}"/>
              </a:ext>
            </a:extLst>
          </p:cNvPr>
          <p:cNvSpPr/>
          <p:nvPr/>
        </p:nvSpPr>
        <p:spPr>
          <a:xfrm>
            <a:off x="2452586" y="3825617"/>
            <a:ext cx="130594" cy="319663"/>
          </a:xfrm>
          <a:prstGeom prst="downArrow">
            <a:avLst/>
          </a:prstGeom>
          <a:solidFill>
            <a:schemeClr val="tx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Down 34">
            <a:extLst>
              <a:ext uri="{FF2B5EF4-FFF2-40B4-BE49-F238E27FC236}">
                <a16:creationId xmlns:a16="http://schemas.microsoft.com/office/drawing/2014/main" id="{50D97BF8-3D6E-4D64-B7D1-93E177CCB00C}"/>
              </a:ext>
            </a:extLst>
          </p:cNvPr>
          <p:cNvSpPr/>
          <p:nvPr/>
        </p:nvSpPr>
        <p:spPr>
          <a:xfrm rot="14626257">
            <a:off x="3075255" y="3810637"/>
            <a:ext cx="133464" cy="553601"/>
          </a:xfrm>
          <a:prstGeom prst="downArrow">
            <a:avLst/>
          </a:prstGeom>
          <a:solidFill>
            <a:schemeClr val="tx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DB2818FA-F403-4C75-9789-45C51C96DD65}"/>
              </a:ext>
            </a:extLst>
          </p:cNvPr>
          <p:cNvSpPr/>
          <p:nvPr/>
        </p:nvSpPr>
        <p:spPr>
          <a:xfrm>
            <a:off x="2440149" y="3057692"/>
            <a:ext cx="130594" cy="319663"/>
          </a:xfrm>
          <a:prstGeom prst="downArrow">
            <a:avLst/>
          </a:prstGeom>
          <a:solidFill>
            <a:schemeClr val="tx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97DB35-3AB1-4902-8A2B-9021F3893F75}"/>
              </a:ext>
            </a:extLst>
          </p:cNvPr>
          <p:cNvSpPr/>
          <p:nvPr/>
        </p:nvSpPr>
        <p:spPr>
          <a:xfrm>
            <a:off x="3409988" y="2640052"/>
            <a:ext cx="916872" cy="464093"/>
          </a:xfrm>
          <a:prstGeom prst="roundRect">
            <a:avLst/>
          </a:prstGeom>
          <a:solidFill>
            <a:schemeClr val="bg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Resource</a:t>
            </a:r>
          </a:p>
        </p:txBody>
      </p:sp>
      <p:sp>
        <p:nvSpPr>
          <p:cNvPr id="38" name="Arrow: Down 37">
            <a:extLst>
              <a:ext uri="{FF2B5EF4-FFF2-40B4-BE49-F238E27FC236}">
                <a16:creationId xmlns:a16="http://schemas.microsoft.com/office/drawing/2014/main" id="{C6B2A4E5-6A0A-490F-81A0-63C00D797B4D}"/>
              </a:ext>
            </a:extLst>
          </p:cNvPr>
          <p:cNvSpPr/>
          <p:nvPr/>
        </p:nvSpPr>
        <p:spPr>
          <a:xfrm rot="16200000">
            <a:off x="3081426" y="2614911"/>
            <a:ext cx="133464" cy="553601"/>
          </a:xfrm>
          <a:prstGeom prst="downArrow">
            <a:avLst/>
          </a:prstGeom>
          <a:solidFill>
            <a:schemeClr val="tx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772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err="1"/>
              <a:t>Functions</a:t>
            </a:r>
            <a:r>
              <a:rPr lang="nl-NL" dirty="0"/>
              <a:t> in Cloud Native Application on OCI:</a:t>
            </a:r>
            <a:br>
              <a:rPr lang="nl-NL" dirty="0"/>
            </a:br>
            <a:r>
              <a:rPr lang="nl-NL" i="1" dirty="0"/>
              <a:t>Tweets </a:t>
            </a:r>
            <a:r>
              <a:rPr lang="nl-NL" i="1" dirty="0" err="1"/>
              <a:t>to</a:t>
            </a:r>
            <a:r>
              <a:rPr lang="nl-NL" i="1" dirty="0"/>
              <a:t> </a:t>
            </a:r>
            <a:r>
              <a:rPr lang="nl-NL" i="1" dirty="0" err="1"/>
              <a:t>NoSQL</a:t>
            </a:r>
            <a:r>
              <a:rPr lang="nl-NL" i="1" dirty="0"/>
              <a:t>, Streaming &amp; Email</a:t>
            </a:r>
            <a:endParaRPr lang="en-NL" i="1"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626805" y="1462855"/>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4290425" y="-1347358"/>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2867147" y="-1725829"/>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96665" y="-1262464"/>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1118657" y="2001576"/>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934414" y="-70245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705529" y="-1872308"/>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endCxn id="55" idx="1"/>
          </p:cNvCxnSpPr>
          <p:nvPr/>
        </p:nvCxnSpPr>
        <p:spPr>
          <a:xfrm>
            <a:off x="555548" y="-535413"/>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3496066" y="-1312359"/>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3841005" y="-1234239"/>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499789" y="-1897073"/>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817478" y="-1273517"/>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10258" y="-169640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591794" y="-148702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7283" y="3315645"/>
            <a:ext cx="468224" cy="468224"/>
          </a:xfrm>
          <a:prstGeom prst="rect">
            <a:avLst/>
          </a:prstGeom>
        </p:spPr>
      </p:pic>
      <p:sp>
        <p:nvSpPr>
          <p:cNvPr id="69" name="TextBox 68">
            <a:extLst>
              <a:ext uri="{FF2B5EF4-FFF2-40B4-BE49-F238E27FC236}">
                <a16:creationId xmlns:a16="http://schemas.microsoft.com/office/drawing/2014/main" id="{64164745-6875-45A4-A845-7590CA34B706}"/>
              </a:ext>
            </a:extLst>
          </p:cNvPr>
          <p:cNvSpPr txBox="1"/>
          <p:nvPr/>
        </p:nvSpPr>
        <p:spPr>
          <a:xfrm>
            <a:off x="341724" y="4262807"/>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sp>
        <p:nvSpPr>
          <p:cNvPr id="75" name="Rectangle 74">
            <a:extLst>
              <a:ext uri="{FF2B5EF4-FFF2-40B4-BE49-F238E27FC236}">
                <a16:creationId xmlns:a16="http://schemas.microsoft.com/office/drawing/2014/main" id="{C5ABFAC8-0D77-49ED-B1A8-0C07F8790F8A}"/>
              </a:ext>
            </a:extLst>
          </p:cNvPr>
          <p:cNvSpPr/>
          <p:nvPr/>
        </p:nvSpPr>
        <p:spPr>
          <a:xfrm>
            <a:off x="6032520" y="-248841"/>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9199352" y="4264153"/>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3475488" y="-1531423"/>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150365" y="-708380"/>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7102659" y="-1533753"/>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506156" y="-163379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09131" y="3776086"/>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2053304" y="1844488"/>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1568532" y="2587902"/>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1" name="Freeform: Shape 150">
            <a:extLst>
              <a:ext uri="{FF2B5EF4-FFF2-40B4-BE49-F238E27FC236}">
                <a16:creationId xmlns:a16="http://schemas.microsoft.com/office/drawing/2014/main" id="{83607C55-83D7-4AC9-8370-28670B6711BA}"/>
              </a:ext>
            </a:extLst>
          </p:cNvPr>
          <p:cNvSpPr/>
          <p:nvPr/>
        </p:nvSpPr>
        <p:spPr>
          <a:xfrm rot="21219778">
            <a:off x="2039608" y="796390"/>
            <a:ext cx="6112771" cy="2958027"/>
          </a:xfrm>
          <a:custGeom>
            <a:avLst/>
            <a:gdLst>
              <a:gd name="connsiteX0" fmla="*/ 0 w 6427893"/>
              <a:gd name="connsiteY0" fmla="*/ 2958027 h 2958027"/>
              <a:gd name="connsiteX1" fmla="*/ 1293707 w 6427893"/>
              <a:gd name="connsiteY1" fmla="*/ 1061494 h 2958027"/>
              <a:gd name="connsiteX2" fmla="*/ 4111413 w 6427893"/>
              <a:gd name="connsiteY2" fmla="*/ 1826880 h 2958027"/>
              <a:gd name="connsiteX3" fmla="*/ 4402667 w 6427893"/>
              <a:gd name="connsiteY3" fmla="*/ 38720 h 2958027"/>
              <a:gd name="connsiteX4" fmla="*/ 5594773 w 6427893"/>
              <a:gd name="connsiteY4" fmla="*/ 600907 h 2958027"/>
              <a:gd name="connsiteX5" fmla="*/ 6427893 w 6427893"/>
              <a:gd name="connsiteY5" fmla="*/ 641547 h 295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7893" h="2958027">
                <a:moveTo>
                  <a:pt x="0" y="2958027"/>
                </a:moveTo>
                <a:cubicBezTo>
                  <a:pt x="304236" y="2104022"/>
                  <a:pt x="608472" y="1250018"/>
                  <a:pt x="1293707" y="1061494"/>
                </a:cubicBezTo>
                <a:cubicBezTo>
                  <a:pt x="1978942" y="872970"/>
                  <a:pt x="3593253" y="1997342"/>
                  <a:pt x="4111413" y="1826880"/>
                </a:cubicBezTo>
                <a:cubicBezTo>
                  <a:pt x="4629573" y="1656418"/>
                  <a:pt x="4155440" y="243049"/>
                  <a:pt x="4402667" y="38720"/>
                </a:cubicBezTo>
                <a:cubicBezTo>
                  <a:pt x="4649894" y="-165609"/>
                  <a:pt x="5257235" y="500436"/>
                  <a:pt x="5594773" y="600907"/>
                </a:cubicBezTo>
                <a:cubicBezTo>
                  <a:pt x="5932311" y="701378"/>
                  <a:pt x="6180102" y="671462"/>
                  <a:pt x="6427893" y="641547"/>
                </a:cubicBezTo>
              </a:path>
            </a:pathLst>
          </a:custGeom>
          <a:noFill/>
          <a:ln>
            <a:solidFill>
              <a:srgbClr val="C0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2" name="Freeform: Shape 151">
            <a:extLst>
              <a:ext uri="{FF2B5EF4-FFF2-40B4-BE49-F238E27FC236}">
                <a16:creationId xmlns:a16="http://schemas.microsoft.com/office/drawing/2014/main" id="{DF94B326-2C31-4FC6-96D8-B6EA2C59B392}"/>
              </a:ext>
            </a:extLst>
          </p:cNvPr>
          <p:cNvSpPr/>
          <p:nvPr/>
        </p:nvSpPr>
        <p:spPr>
          <a:xfrm rot="21306432">
            <a:off x="2531553" y="1720259"/>
            <a:ext cx="5553558" cy="2007782"/>
          </a:xfrm>
          <a:custGeom>
            <a:avLst/>
            <a:gdLst>
              <a:gd name="connsiteX0" fmla="*/ 0 w 6380480"/>
              <a:gd name="connsiteY0" fmla="*/ 2007782 h 2007782"/>
              <a:gd name="connsiteX1" fmla="*/ 5229013 w 6380480"/>
              <a:gd name="connsiteY1" fmla="*/ 1262715 h 2007782"/>
              <a:gd name="connsiteX2" fmla="*/ 4937760 w 6380480"/>
              <a:gd name="connsiteY2" fmla="*/ 77382 h 2007782"/>
              <a:gd name="connsiteX3" fmla="*/ 6380480 w 6380480"/>
              <a:gd name="connsiteY3" fmla="*/ 212848 h 2007782"/>
            </a:gdLst>
            <a:ahLst/>
            <a:cxnLst>
              <a:cxn ang="0">
                <a:pos x="connsiteX0" y="connsiteY0"/>
              </a:cxn>
              <a:cxn ang="0">
                <a:pos x="connsiteX1" y="connsiteY1"/>
              </a:cxn>
              <a:cxn ang="0">
                <a:pos x="connsiteX2" y="connsiteY2"/>
              </a:cxn>
              <a:cxn ang="0">
                <a:pos x="connsiteX3" y="connsiteY3"/>
              </a:cxn>
            </a:cxnLst>
            <a:rect l="l" t="t" r="r" b="b"/>
            <a:pathLst>
              <a:path w="6380480" h="2007782">
                <a:moveTo>
                  <a:pt x="0" y="2007782"/>
                </a:moveTo>
                <a:cubicBezTo>
                  <a:pt x="2203026" y="1796115"/>
                  <a:pt x="4406053" y="1584448"/>
                  <a:pt x="5229013" y="1262715"/>
                </a:cubicBezTo>
                <a:cubicBezTo>
                  <a:pt x="6051973" y="940982"/>
                  <a:pt x="4745849" y="252360"/>
                  <a:pt x="4937760" y="77382"/>
                </a:cubicBezTo>
                <a:cubicBezTo>
                  <a:pt x="5129671" y="-97596"/>
                  <a:pt x="5755075" y="57626"/>
                  <a:pt x="6380480" y="212848"/>
                </a:cubicBezTo>
              </a:path>
            </a:pathLst>
          </a:custGeom>
          <a:noFill/>
          <a:ln>
            <a:solidFill>
              <a:srgbClr val="C0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3" name="Freeform: Shape 152">
            <a:extLst>
              <a:ext uri="{FF2B5EF4-FFF2-40B4-BE49-F238E27FC236}">
                <a16:creationId xmlns:a16="http://schemas.microsoft.com/office/drawing/2014/main" id="{EED1F21A-8709-4485-A26D-F1BF3CA71270}"/>
              </a:ext>
            </a:extLst>
          </p:cNvPr>
          <p:cNvSpPr/>
          <p:nvPr/>
        </p:nvSpPr>
        <p:spPr>
          <a:xfrm rot="20941732">
            <a:off x="2609481" y="3646949"/>
            <a:ext cx="4182114" cy="1135164"/>
          </a:xfrm>
          <a:custGeom>
            <a:avLst/>
            <a:gdLst>
              <a:gd name="connsiteX0" fmla="*/ 0 w 5208694"/>
              <a:gd name="connsiteY0" fmla="*/ 456795 h 1135164"/>
              <a:gd name="connsiteX1" fmla="*/ 2506134 w 5208694"/>
              <a:gd name="connsiteY1" fmla="*/ 1134128 h 1135164"/>
              <a:gd name="connsiteX2" fmla="*/ 3081867 w 5208694"/>
              <a:gd name="connsiteY2" fmla="*/ 321328 h 1135164"/>
              <a:gd name="connsiteX3" fmla="*/ 4050454 w 5208694"/>
              <a:gd name="connsiteY3" fmla="*/ 409382 h 1135164"/>
              <a:gd name="connsiteX4" fmla="*/ 4402667 w 5208694"/>
              <a:gd name="connsiteY4" fmla="*/ 2982 h 1135164"/>
              <a:gd name="connsiteX5" fmla="*/ 4944534 w 5208694"/>
              <a:gd name="connsiteY5" fmla="*/ 226502 h 1135164"/>
              <a:gd name="connsiteX6" fmla="*/ 5208694 w 5208694"/>
              <a:gd name="connsiteY6" fmla="*/ 253595 h 113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8694" h="1135164">
                <a:moveTo>
                  <a:pt x="0" y="456795"/>
                </a:moveTo>
                <a:cubicBezTo>
                  <a:pt x="996245" y="806750"/>
                  <a:pt x="1992490" y="1156706"/>
                  <a:pt x="2506134" y="1134128"/>
                </a:cubicBezTo>
                <a:cubicBezTo>
                  <a:pt x="3019778" y="1111550"/>
                  <a:pt x="2824480" y="442119"/>
                  <a:pt x="3081867" y="321328"/>
                </a:cubicBezTo>
                <a:cubicBezTo>
                  <a:pt x="3339254" y="200537"/>
                  <a:pt x="3830321" y="462440"/>
                  <a:pt x="4050454" y="409382"/>
                </a:cubicBezTo>
                <a:cubicBezTo>
                  <a:pt x="4270587" y="356324"/>
                  <a:pt x="4253654" y="33462"/>
                  <a:pt x="4402667" y="2982"/>
                </a:cubicBezTo>
                <a:cubicBezTo>
                  <a:pt x="4551680" y="-27498"/>
                  <a:pt x="4810196" y="184733"/>
                  <a:pt x="4944534" y="226502"/>
                </a:cubicBezTo>
                <a:cubicBezTo>
                  <a:pt x="5078872" y="268271"/>
                  <a:pt x="5143783" y="260933"/>
                  <a:pt x="5208694" y="253595"/>
                </a:cubicBezTo>
              </a:path>
            </a:pathLst>
          </a:custGeom>
          <a:noFill/>
          <a:ln>
            <a:solidFill>
              <a:srgbClr val="C0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3" name="Footer Placeholder 132">
            <a:extLst>
              <a:ext uri="{FF2B5EF4-FFF2-40B4-BE49-F238E27FC236}">
                <a16:creationId xmlns:a16="http://schemas.microsoft.com/office/drawing/2014/main" id="{8BC552E5-8133-4FDE-B964-EE7FD270355F}"/>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Tree>
    <p:extLst>
      <p:ext uri="{BB962C8B-B14F-4D97-AF65-F5344CB8AC3E}">
        <p14:creationId xmlns:p14="http://schemas.microsoft.com/office/powerpoint/2010/main" val="3024860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Tweets </a:t>
            </a:r>
            <a:r>
              <a:rPr lang="nl-NL" dirty="0" err="1"/>
              <a:t>to</a:t>
            </a:r>
            <a:r>
              <a:rPr lang="nl-NL" dirty="0"/>
              <a:t> </a:t>
            </a:r>
            <a:r>
              <a:rPr lang="nl-NL" dirty="0" err="1"/>
              <a:t>NoSQL</a:t>
            </a:r>
            <a:r>
              <a:rPr lang="nl-NL" dirty="0"/>
              <a:t>,</a:t>
            </a:r>
            <a:br>
              <a:rPr lang="nl-NL" dirty="0"/>
            </a:br>
            <a:r>
              <a:rPr lang="nl-NL" dirty="0"/>
              <a:t>Streaming &amp; Email</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1104456" y="1657004"/>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101837" y="1423585"/>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44220" y="1764157"/>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12604" y="2195725"/>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653084" y="1154313"/>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endCxn id="55" idx="1"/>
          </p:cNvCxnSpPr>
          <p:nvPr/>
        </p:nvCxnSpPr>
        <p:spPr>
          <a:xfrm>
            <a:off x="3237788" y="2830710"/>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307478" y="1458584"/>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652417" y="1536704"/>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a:endCxn id="53" idx="1"/>
          </p:cNvCxnSpPr>
          <p:nvPr/>
        </p:nvCxnSpPr>
        <p:spPr>
          <a:xfrm flipV="1">
            <a:off x="7447344" y="1129548"/>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21670" y="1074540"/>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3403206" y="1283921"/>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27283" y="3315645"/>
            <a:ext cx="468224" cy="468224"/>
          </a:xfrm>
          <a:prstGeom prst="rect">
            <a:avLst/>
          </a:prstGeom>
        </p:spPr>
      </p:pic>
      <p:sp>
        <p:nvSpPr>
          <p:cNvPr id="70" name="Speech Bubble: Rectangle with Corners Rounded 69">
            <a:extLst>
              <a:ext uri="{FF2B5EF4-FFF2-40B4-BE49-F238E27FC236}">
                <a16:creationId xmlns:a16="http://schemas.microsoft.com/office/drawing/2014/main" id="{2C23E1AE-364C-4ADF-AA9E-C3124BAB37CB}"/>
              </a:ext>
            </a:extLst>
          </p:cNvPr>
          <p:cNvSpPr/>
          <p:nvPr/>
        </p:nvSpPr>
        <p:spPr>
          <a:xfrm>
            <a:off x="4190496" y="2038644"/>
            <a:ext cx="971301" cy="490353"/>
          </a:xfrm>
          <a:prstGeom prst="wedgeRoundRectCallout">
            <a:avLst>
              <a:gd name="adj1" fmla="val -67284"/>
              <a:gd name="adj2" fmla="val 4634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Write JSON </a:t>
            </a:r>
            <a:r>
              <a:rPr lang="nl-NL" sz="900">
                <a:solidFill>
                  <a:schemeClr val="dk1"/>
                </a:solidFill>
              </a:rPr>
              <a:t>document with</a:t>
            </a:r>
            <a:r>
              <a:rPr lang="nl-NL" sz="900" dirty="0">
                <a:solidFill>
                  <a:schemeClr val="dk1"/>
                </a:solidFill>
              </a:rPr>
              <a:t> Tweets</a:t>
            </a:r>
            <a:endParaRPr lang="en-NL" sz="900" dirty="0">
              <a:solidFill>
                <a:schemeClr val="dk1"/>
              </a:solidFill>
            </a:endParaRPr>
          </a:p>
        </p:txBody>
      </p:sp>
      <p:sp>
        <p:nvSpPr>
          <p:cNvPr id="104" name="Speech Bubble: Rectangle with Corners Rounded 103">
            <a:extLst>
              <a:ext uri="{FF2B5EF4-FFF2-40B4-BE49-F238E27FC236}">
                <a16:creationId xmlns:a16="http://schemas.microsoft.com/office/drawing/2014/main" id="{7B9D7EDE-81D4-43D0-BA07-813E84571C18}"/>
              </a:ext>
            </a:extLst>
          </p:cNvPr>
          <p:cNvSpPr/>
          <p:nvPr/>
        </p:nvSpPr>
        <p:spPr>
          <a:xfrm>
            <a:off x="4494202" y="2703874"/>
            <a:ext cx="1043428" cy="512311"/>
          </a:xfrm>
          <a:prstGeom prst="wedgeRoundRectCallout">
            <a:avLst>
              <a:gd name="adj1" fmla="val -67146"/>
              <a:gd name="adj2" fmla="val -15955"/>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Retrieve</a:t>
            </a:r>
            <a:r>
              <a:rPr lang="nl-NL" sz="900" dirty="0">
                <a:solidFill>
                  <a:schemeClr val="dk1"/>
                </a:solidFill>
              </a:rPr>
              <a:t> X minutes </a:t>
            </a:r>
            <a:r>
              <a:rPr lang="nl-NL" sz="900" dirty="0" err="1">
                <a:solidFill>
                  <a:schemeClr val="dk1"/>
                </a:solidFill>
              </a:rPr>
              <a:t>worth</a:t>
            </a:r>
            <a:r>
              <a:rPr lang="nl-NL" sz="900" dirty="0">
                <a:solidFill>
                  <a:schemeClr val="dk1"/>
                </a:solidFill>
              </a:rPr>
              <a:t> of tweets</a:t>
            </a:r>
            <a:endParaRPr lang="en-NL" sz="900" dirty="0">
              <a:solidFill>
                <a:schemeClr val="dk1"/>
              </a:solidFill>
            </a:endParaRPr>
          </a:p>
        </p:txBody>
      </p:sp>
      <p:sp>
        <p:nvSpPr>
          <p:cNvPr id="106" name="Speech Bubble: Rectangle with Corners Rounded 105">
            <a:extLst>
              <a:ext uri="{FF2B5EF4-FFF2-40B4-BE49-F238E27FC236}">
                <a16:creationId xmlns:a16="http://schemas.microsoft.com/office/drawing/2014/main" id="{96647628-0CEC-473D-9346-05C50A2CA89F}"/>
              </a:ext>
            </a:extLst>
          </p:cNvPr>
          <p:cNvSpPr/>
          <p:nvPr/>
        </p:nvSpPr>
        <p:spPr>
          <a:xfrm>
            <a:off x="3353544" y="168944"/>
            <a:ext cx="1001759" cy="720496"/>
          </a:xfrm>
          <a:prstGeom prst="wedgeRoundRectCallout">
            <a:avLst>
              <a:gd name="adj1" fmla="val 21087"/>
              <a:gd name="adj2" fmla="val 96343"/>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Store JSON file </a:t>
            </a:r>
            <a:r>
              <a:rPr lang="nl-NL" sz="900" dirty="0" err="1">
                <a:solidFill>
                  <a:schemeClr val="dk1"/>
                </a:solidFill>
              </a:rPr>
              <a:t>with</a:t>
            </a:r>
            <a:r>
              <a:rPr lang="nl-NL" sz="900" dirty="0">
                <a:solidFill>
                  <a:schemeClr val="dk1"/>
                </a:solidFill>
              </a:rPr>
              <a:t> </a:t>
            </a:r>
            <a:r>
              <a:rPr lang="nl-NL" sz="900" dirty="0" err="1">
                <a:solidFill>
                  <a:schemeClr val="dk1"/>
                </a:solidFill>
              </a:rPr>
              <a:t>all</a:t>
            </a:r>
            <a:r>
              <a:rPr lang="nl-NL" sz="900" dirty="0">
                <a:solidFill>
                  <a:schemeClr val="dk1"/>
                </a:solidFill>
              </a:rPr>
              <a:t> tweets in time </a:t>
            </a:r>
            <a:r>
              <a:rPr lang="nl-NL" sz="900" dirty="0" err="1">
                <a:solidFill>
                  <a:schemeClr val="dk1"/>
                </a:solidFill>
              </a:rPr>
              <a:t>period</a:t>
            </a:r>
            <a:endParaRPr lang="en-NL" sz="900" dirty="0">
              <a:solidFill>
                <a:schemeClr val="dk1"/>
              </a:solidFill>
            </a:endParaRPr>
          </a:p>
        </p:txBody>
      </p:sp>
      <p:sp>
        <p:nvSpPr>
          <p:cNvPr id="108" name="Speech Bubble: Rectangle with Corners Rounded 107">
            <a:extLst>
              <a:ext uri="{FF2B5EF4-FFF2-40B4-BE49-F238E27FC236}">
                <a16:creationId xmlns:a16="http://schemas.microsoft.com/office/drawing/2014/main" id="{FA6D9E99-8F7B-4097-A6FE-F0C578F3ACF8}"/>
              </a:ext>
            </a:extLst>
          </p:cNvPr>
          <p:cNvSpPr/>
          <p:nvPr/>
        </p:nvSpPr>
        <p:spPr>
          <a:xfrm>
            <a:off x="5716774" y="550216"/>
            <a:ext cx="884736" cy="574776"/>
          </a:xfrm>
          <a:prstGeom prst="wedgeRoundRectCallout">
            <a:avLst>
              <a:gd name="adj1" fmla="val 100596"/>
              <a:gd name="adj2" fmla="val 160057"/>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Trigger function with</a:t>
            </a:r>
            <a:r>
              <a:rPr lang="nl-NL" sz="900" dirty="0">
                <a:solidFill>
                  <a:schemeClr val="dk1"/>
                </a:solidFill>
              </a:rPr>
              <a:t> event</a:t>
            </a:r>
            <a:endParaRPr lang="en-NL" sz="900" dirty="0">
              <a:solidFill>
                <a:schemeClr val="dk1"/>
              </a:solidFill>
            </a:endParaRPr>
          </a:p>
        </p:txBody>
      </p:sp>
      <p:sp>
        <p:nvSpPr>
          <p:cNvPr id="109" name="Speech Bubble: Rectangle with Corners Rounded 108">
            <a:extLst>
              <a:ext uri="{FF2B5EF4-FFF2-40B4-BE49-F238E27FC236}">
                <a16:creationId xmlns:a16="http://schemas.microsoft.com/office/drawing/2014/main" id="{6FF7F571-EC86-4B05-8640-0641FF10ACEE}"/>
              </a:ext>
            </a:extLst>
          </p:cNvPr>
          <p:cNvSpPr/>
          <p:nvPr/>
        </p:nvSpPr>
        <p:spPr>
          <a:xfrm>
            <a:off x="7637658" y="200343"/>
            <a:ext cx="754474" cy="574776"/>
          </a:xfrm>
          <a:prstGeom prst="wedgeRoundRectCallout">
            <a:avLst>
              <a:gd name="adj1" fmla="val -19241"/>
              <a:gd name="adj2" fmla="val 10820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Create</a:t>
            </a:r>
            <a:r>
              <a:rPr lang="nl-NL" sz="900" dirty="0">
                <a:solidFill>
                  <a:schemeClr val="dk1"/>
                </a:solidFill>
              </a:rPr>
              <a:t> Tweet Records in </a:t>
            </a:r>
            <a:r>
              <a:rPr lang="nl-NL" sz="900" dirty="0" err="1">
                <a:solidFill>
                  <a:schemeClr val="dk1"/>
                </a:solidFill>
              </a:rPr>
              <a:t>NoSQL</a:t>
            </a:r>
            <a:endParaRPr lang="en-NL" sz="900" dirty="0">
              <a:solidFill>
                <a:schemeClr val="dk1"/>
              </a:solidFill>
            </a:endParaRPr>
          </a:p>
        </p:txBody>
      </p:sp>
      <p:sp>
        <p:nvSpPr>
          <p:cNvPr id="112" name="Speech Bubble: Rectangle with Corners Rounded 111">
            <a:extLst>
              <a:ext uri="{FF2B5EF4-FFF2-40B4-BE49-F238E27FC236}">
                <a16:creationId xmlns:a16="http://schemas.microsoft.com/office/drawing/2014/main" id="{C67EE2FD-7599-45F1-A874-4C9B6D15137B}"/>
              </a:ext>
            </a:extLst>
          </p:cNvPr>
          <p:cNvSpPr/>
          <p:nvPr/>
        </p:nvSpPr>
        <p:spPr>
          <a:xfrm>
            <a:off x="5742099" y="2860249"/>
            <a:ext cx="805941" cy="574776"/>
          </a:xfrm>
          <a:prstGeom prst="wedgeRoundRectCallout">
            <a:avLst>
              <a:gd name="adj1" fmla="val 88240"/>
              <a:gd name="adj2" fmla="val -11992"/>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Send</a:t>
            </a:r>
            <a:r>
              <a:rPr lang="nl-NL" sz="900" dirty="0">
                <a:solidFill>
                  <a:schemeClr val="dk1"/>
                </a:solidFill>
              </a:rPr>
              <a:t> Tweet Report as email</a:t>
            </a:r>
            <a:endParaRPr lang="en-NL" sz="900" dirty="0">
              <a:solidFill>
                <a:schemeClr val="dk1"/>
              </a:solidFill>
            </a:endParaRPr>
          </a:p>
        </p:txBody>
      </p:sp>
      <p:sp>
        <p:nvSpPr>
          <p:cNvPr id="113" name="Speech Bubble: Rectangle with Corners Rounded 112">
            <a:extLst>
              <a:ext uri="{FF2B5EF4-FFF2-40B4-BE49-F238E27FC236}">
                <a16:creationId xmlns:a16="http://schemas.microsoft.com/office/drawing/2014/main" id="{D2F1E09E-6754-4A1C-926D-A92E879559E0}"/>
              </a:ext>
            </a:extLst>
          </p:cNvPr>
          <p:cNvSpPr/>
          <p:nvPr/>
        </p:nvSpPr>
        <p:spPr>
          <a:xfrm>
            <a:off x="250470" y="1250040"/>
            <a:ext cx="1136169" cy="422381"/>
          </a:xfrm>
          <a:prstGeom prst="wedgeRoundRectCallout">
            <a:avLst>
              <a:gd name="adj1" fmla="val 46007"/>
              <a:gd name="adj2" fmla="val 95245"/>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900" dirty="0" err="1"/>
              <a:t>Invoke</a:t>
            </a:r>
            <a:r>
              <a:rPr lang="nl-NL" sz="900" dirty="0"/>
              <a:t> Tweet </a:t>
            </a:r>
            <a:r>
              <a:rPr lang="nl-NL" sz="900" dirty="0" err="1"/>
              <a:t>Aggregator</a:t>
            </a:r>
            <a:r>
              <a:rPr lang="nl-NL" sz="900" dirty="0"/>
              <a:t> </a:t>
            </a:r>
            <a:r>
              <a:rPr lang="nl-NL" sz="900" dirty="0" err="1"/>
              <a:t>every</a:t>
            </a:r>
            <a:r>
              <a:rPr lang="nl-NL" sz="900" dirty="0"/>
              <a:t> X minutes</a:t>
            </a:r>
            <a:endParaRPr lang="en-NL" sz="900" dirty="0"/>
          </a:p>
        </p:txBody>
      </p:sp>
      <p:sp>
        <p:nvSpPr>
          <p:cNvPr id="75" name="Rectangle 74">
            <a:extLst>
              <a:ext uri="{FF2B5EF4-FFF2-40B4-BE49-F238E27FC236}">
                <a16:creationId xmlns:a16="http://schemas.microsoft.com/office/drawing/2014/main" id="{C5ABFAC8-0D77-49ED-B1A8-0C07F8790F8A}"/>
              </a:ext>
            </a:extLst>
          </p:cNvPr>
          <p:cNvSpPr/>
          <p:nvPr/>
        </p:nvSpPr>
        <p:spPr>
          <a:xfrm>
            <a:off x="6843932" y="2522102"/>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39032" y="2856077"/>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86900" y="1239520"/>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7" name="Speech Bubble: Rectangle with Corners Rounded 106">
            <a:extLst>
              <a:ext uri="{FF2B5EF4-FFF2-40B4-BE49-F238E27FC236}">
                <a16:creationId xmlns:a16="http://schemas.microsoft.com/office/drawing/2014/main" id="{2D69D8A8-37C0-42C6-9CF3-C469F931E5A8}"/>
              </a:ext>
            </a:extLst>
          </p:cNvPr>
          <p:cNvSpPr/>
          <p:nvPr/>
        </p:nvSpPr>
        <p:spPr>
          <a:xfrm>
            <a:off x="4881457" y="75741"/>
            <a:ext cx="884737" cy="720496"/>
          </a:xfrm>
          <a:prstGeom prst="wedgeRoundRectCallout">
            <a:avLst>
              <a:gd name="adj1" fmla="val -57815"/>
              <a:gd name="adj2" fmla="val 173431"/>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Cloud Event for new JSON file</a:t>
            </a:r>
            <a:endParaRPr lang="en-NL" sz="900" dirty="0">
              <a:solidFill>
                <a:schemeClr val="dk1"/>
              </a:solidFill>
            </a:endParaRPr>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961777" y="2062563"/>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7050214" y="1492868"/>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453711" y="1392823"/>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0" name="Speech Bubble: Rectangle with Corners Rounded 139">
            <a:extLst>
              <a:ext uri="{FF2B5EF4-FFF2-40B4-BE49-F238E27FC236}">
                <a16:creationId xmlns:a16="http://schemas.microsoft.com/office/drawing/2014/main" id="{1EE10747-5E7B-481C-B1C8-33D934ED953B}"/>
              </a:ext>
            </a:extLst>
          </p:cNvPr>
          <p:cNvSpPr/>
          <p:nvPr/>
        </p:nvSpPr>
        <p:spPr>
          <a:xfrm>
            <a:off x="7830906" y="2494663"/>
            <a:ext cx="754474" cy="574776"/>
          </a:xfrm>
          <a:prstGeom prst="wedgeRoundRectCallout">
            <a:avLst>
              <a:gd name="adj1" fmla="val -57844"/>
              <a:gd name="adj2" fmla="val -169904"/>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Publish each</a:t>
            </a:r>
            <a:r>
              <a:rPr lang="nl-NL" sz="900" dirty="0">
                <a:solidFill>
                  <a:schemeClr val="dk1"/>
                </a:solidFill>
              </a:rPr>
              <a:t> </a:t>
            </a:r>
            <a:r>
              <a:rPr lang="nl-NL" sz="900">
                <a:solidFill>
                  <a:schemeClr val="dk1"/>
                </a:solidFill>
              </a:rPr>
              <a:t>Tweet to</a:t>
            </a:r>
            <a:r>
              <a:rPr lang="nl-NL" sz="900" dirty="0">
                <a:solidFill>
                  <a:schemeClr val="dk1"/>
                </a:solidFill>
              </a:rPr>
              <a:t> Stream</a:t>
            </a:r>
            <a:endParaRPr lang="en-NL" sz="900" dirty="0">
              <a:solidFill>
                <a:schemeClr val="dk1"/>
              </a:solidFill>
            </a:endParaRPr>
          </a:p>
        </p:txBody>
      </p: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1677957" y="2038637"/>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62729" y="2782051"/>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82308" y="2013006"/>
            <a:ext cx="422382" cy="422382"/>
          </a:xfrm>
          <a:prstGeom prst="rect">
            <a:avLst/>
          </a:prstGeom>
        </p:spPr>
      </p:pic>
      <p:grpSp>
        <p:nvGrpSpPr>
          <p:cNvPr id="65" name="Group 64">
            <a:extLst>
              <a:ext uri="{FF2B5EF4-FFF2-40B4-BE49-F238E27FC236}">
                <a16:creationId xmlns:a16="http://schemas.microsoft.com/office/drawing/2014/main" id="{989B71CC-92F0-4E99-9D3E-0D93E4FBF400}"/>
              </a:ext>
            </a:extLst>
          </p:cNvPr>
          <p:cNvGrpSpPr/>
          <p:nvPr/>
        </p:nvGrpSpPr>
        <p:grpSpPr>
          <a:xfrm>
            <a:off x="5354076" y="4088040"/>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grpSp>
        <p:nvGrpSpPr>
          <p:cNvPr id="77" name="Group 76">
            <a:extLst>
              <a:ext uri="{FF2B5EF4-FFF2-40B4-BE49-F238E27FC236}">
                <a16:creationId xmlns:a16="http://schemas.microsoft.com/office/drawing/2014/main" id="{0A9BF217-DAD9-4296-A581-2E5D42B26973}"/>
              </a:ext>
            </a:extLst>
          </p:cNvPr>
          <p:cNvGrpSpPr/>
          <p:nvPr/>
        </p:nvGrpSpPr>
        <p:grpSpPr>
          <a:xfrm>
            <a:off x="6154716" y="4163604"/>
            <a:ext cx="604457" cy="681633"/>
            <a:chOff x="2558095" y="3775928"/>
            <a:chExt cx="805942" cy="908843"/>
          </a:xfrm>
        </p:grpSpPr>
        <p:grpSp>
          <p:nvGrpSpPr>
            <p:cNvPr id="78" name="Group 77">
              <a:extLst>
                <a:ext uri="{FF2B5EF4-FFF2-40B4-BE49-F238E27FC236}">
                  <a16:creationId xmlns:a16="http://schemas.microsoft.com/office/drawing/2014/main" id="{991F892F-D61E-4360-8FC5-840FB5727F0C}"/>
                </a:ext>
              </a:extLst>
            </p:cNvPr>
            <p:cNvGrpSpPr/>
            <p:nvPr/>
          </p:nvGrpSpPr>
          <p:grpSpPr>
            <a:xfrm>
              <a:off x="2681212" y="3775928"/>
              <a:ext cx="582945" cy="635162"/>
              <a:chOff x="2681212" y="3991725"/>
              <a:chExt cx="582945" cy="635162"/>
            </a:xfrm>
          </p:grpSpPr>
          <p:sp>
            <p:nvSpPr>
              <p:cNvPr id="80" name="Rectangle 79">
                <a:extLst>
                  <a:ext uri="{FF2B5EF4-FFF2-40B4-BE49-F238E27FC236}">
                    <a16:creationId xmlns:a16="http://schemas.microsoft.com/office/drawing/2014/main" id="{8DE7EF08-9973-4F33-8491-2AD97801B169}"/>
                  </a:ext>
                </a:extLst>
              </p:cNvPr>
              <p:cNvSpPr/>
              <p:nvPr/>
            </p:nvSpPr>
            <p:spPr>
              <a:xfrm>
                <a:off x="2681212"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sp>
            <p:nvSpPr>
              <p:cNvPr id="81" name="Freeform 3">
                <a:extLst>
                  <a:ext uri="{FF2B5EF4-FFF2-40B4-BE49-F238E27FC236}">
                    <a16:creationId xmlns:a16="http://schemas.microsoft.com/office/drawing/2014/main" id="{30B58D6E-1752-41EF-B11E-F98A12E49C59}"/>
                  </a:ext>
                </a:extLst>
              </p:cNvPr>
              <p:cNvSpPr>
                <a:spLocks noChangeArrowheads="1"/>
              </p:cNvSpPr>
              <p:nvPr/>
            </p:nvSpPr>
            <p:spPr bwMode="auto">
              <a:xfrm>
                <a:off x="2744290" y="4084230"/>
                <a:ext cx="448738" cy="448738"/>
              </a:xfrm>
              <a:custGeom>
                <a:avLst/>
                <a:gdLst>
                  <a:gd name="T0" fmla="*/ 1324 w 1509"/>
                  <a:gd name="T1" fmla="*/ 259 h 1507"/>
                  <a:gd name="T2" fmla="*/ 1183 w 1509"/>
                  <a:gd name="T3" fmla="*/ 401 h 1507"/>
                  <a:gd name="T4" fmla="*/ 1156 w 1509"/>
                  <a:gd name="T5" fmla="*/ 682 h 1507"/>
                  <a:gd name="T6" fmla="*/ 1049 w 1509"/>
                  <a:gd name="T7" fmla="*/ 789 h 1507"/>
                  <a:gd name="T8" fmla="*/ 734 w 1509"/>
                  <a:gd name="T9" fmla="*/ 474 h 1507"/>
                  <a:gd name="T10" fmla="*/ 842 w 1509"/>
                  <a:gd name="T11" fmla="*/ 367 h 1507"/>
                  <a:gd name="T12" fmla="*/ 1122 w 1509"/>
                  <a:gd name="T13" fmla="*/ 341 h 1507"/>
                  <a:gd name="T14" fmla="*/ 1264 w 1509"/>
                  <a:gd name="T15" fmla="*/ 199 h 1507"/>
                  <a:gd name="T16" fmla="*/ 753 w 1509"/>
                  <a:gd name="T17" fmla="*/ 0 h 1507"/>
                  <a:gd name="T18" fmla="*/ 0 w 1509"/>
                  <a:gd name="T19" fmla="*/ 752 h 1507"/>
                  <a:gd name="T20" fmla="*/ 199 w 1509"/>
                  <a:gd name="T21" fmla="*/ 1263 h 1507"/>
                  <a:gd name="T22" fmla="*/ 386 w 1509"/>
                  <a:gd name="T23" fmla="*/ 1076 h 1507"/>
                  <a:gd name="T24" fmla="*/ 412 w 1509"/>
                  <a:gd name="T25" fmla="*/ 797 h 1507"/>
                  <a:gd name="T26" fmla="*/ 519 w 1509"/>
                  <a:gd name="T27" fmla="*/ 689 h 1507"/>
                  <a:gd name="T28" fmla="*/ 595 w 1509"/>
                  <a:gd name="T29" fmla="*/ 765 h 1507"/>
                  <a:gd name="T30" fmla="*/ 684 w 1509"/>
                  <a:gd name="T31" fmla="*/ 676 h 1507"/>
                  <a:gd name="T32" fmla="*/ 719 w 1509"/>
                  <a:gd name="T33" fmla="*/ 710 h 1507"/>
                  <a:gd name="T34" fmla="*/ 629 w 1509"/>
                  <a:gd name="T35" fmla="*/ 799 h 1507"/>
                  <a:gd name="T36" fmla="*/ 724 w 1509"/>
                  <a:gd name="T37" fmla="*/ 893 h 1507"/>
                  <a:gd name="T38" fmla="*/ 813 w 1509"/>
                  <a:gd name="T39" fmla="*/ 804 h 1507"/>
                  <a:gd name="T40" fmla="*/ 847 w 1509"/>
                  <a:gd name="T41" fmla="*/ 838 h 1507"/>
                  <a:gd name="T42" fmla="*/ 758 w 1509"/>
                  <a:gd name="T43" fmla="*/ 927 h 1507"/>
                  <a:gd name="T44" fmla="*/ 834 w 1509"/>
                  <a:gd name="T45" fmla="*/ 1003 h 1507"/>
                  <a:gd name="T46" fmla="*/ 726 w 1509"/>
                  <a:gd name="T47" fmla="*/ 1110 h 1507"/>
                  <a:gd name="T48" fmla="*/ 446 w 1509"/>
                  <a:gd name="T49" fmla="*/ 1137 h 1507"/>
                  <a:gd name="T50" fmla="*/ 260 w 1509"/>
                  <a:gd name="T51" fmla="*/ 1323 h 1507"/>
                  <a:gd name="T52" fmla="*/ 753 w 1509"/>
                  <a:gd name="T53" fmla="*/ 1506 h 1507"/>
                  <a:gd name="T54" fmla="*/ 1505 w 1509"/>
                  <a:gd name="T55" fmla="*/ 755 h 1507"/>
                  <a:gd name="T56" fmla="*/ 1324 w 1509"/>
                  <a:gd name="T57" fmla="*/ 25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9" h="1507">
                    <a:moveTo>
                      <a:pt x="1324" y="259"/>
                    </a:moveTo>
                    <a:lnTo>
                      <a:pt x="1183" y="401"/>
                    </a:lnTo>
                    <a:cubicBezTo>
                      <a:pt x="1240" y="488"/>
                      <a:pt x="1232" y="606"/>
                      <a:pt x="1156" y="682"/>
                    </a:cubicBezTo>
                    <a:lnTo>
                      <a:pt x="1049" y="789"/>
                    </a:lnTo>
                    <a:lnTo>
                      <a:pt x="734" y="474"/>
                    </a:lnTo>
                    <a:lnTo>
                      <a:pt x="842" y="367"/>
                    </a:lnTo>
                    <a:cubicBezTo>
                      <a:pt x="918" y="291"/>
                      <a:pt x="1036" y="280"/>
                      <a:pt x="1122" y="341"/>
                    </a:cubicBezTo>
                    <a:lnTo>
                      <a:pt x="1264" y="199"/>
                    </a:lnTo>
                    <a:cubicBezTo>
                      <a:pt x="1130" y="76"/>
                      <a:pt x="952" y="0"/>
                      <a:pt x="753" y="0"/>
                    </a:cubicBezTo>
                    <a:cubicBezTo>
                      <a:pt x="336" y="0"/>
                      <a:pt x="0" y="338"/>
                      <a:pt x="0" y="752"/>
                    </a:cubicBezTo>
                    <a:cubicBezTo>
                      <a:pt x="0" y="948"/>
                      <a:pt x="76" y="1126"/>
                      <a:pt x="199" y="1263"/>
                    </a:cubicBezTo>
                    <a:lnTo>
                      <a:pt x="386" y="1076"/>
                    </a:lnTo>
                    <a:cubicBezTo>
                      <a:pt x="328" y="990"/>
                      <a:pt x="336" y="872"/>
                      <a:pt x="412" y="797"/>
                    </a:cubicBezTo>
                    <a:lnTo>
                      <a:pt x="519" y="689"/>
                    </a:lnTo>
                    <a:lnTo>
                      <a:pt x="595" y="765"/>
                    </a:lnTo>
                    <a:lnTo>
                      <a:pt x="684" y="676"/>
                    </a:lnTo>
                    <a:lnTo>
                      <a:pt x="719" y="710"/>
                    </a:lnTo>
                    <a:lnTo>
                      <a:pt x="629" y="799"/>
                    </a:lnTo>
                    <a:lnTo>
                      <a:pt x="724" y="893"/>
                    </a:lnTo>
                    <a:lnTo>
                      <a:pt x="813" y="804"/>
                    </a:lnTo>
                    <a:lnTo>
                      <a:pt x="847" y="838"/>
                    </a:lnTo>
                    <a:lnTo>
                      <a:pt x="758" y="927"/>
                    </a:lnTo>
                    <a:lnTo>
                      <a:pt x="834" y="1003"/>
                    </a:lnTo>
                    <a:lnTo>
                      <a:pt x="726" y="1110"/>
                    </a:lnTo>
                    <a:cubicBezTo>
                      <a:pt x="650" y="1186"/>
                      <a:pt x="532" y="1197"/>
                      <a:pt x="446" y="1137"/>
                    </a:cubicBezTo>
                    <a:lnTo>
                      <a:pt x="260" y="1323"/>
                    </a:lnTo>
                    <a:cubicBezTo>
                      <a:pt x="391" y="1438"/>
                      <a:pt x="564" y="1506"/>
                      <a:pt x="753" y="1506"/>
                    </a:cubicBezTo>
                    <a:cubicBezTo>
                      <a:pt x="1169" y="1506"/>
                      <a:pt x="1505" y="1168"/>
                      <a:pt x="1505" y="755"/>
                    </a:cubicBezTo>
                    <a:cubicBezTo>
                      <a:pt x="1508" y="564"/>
                      <a:pt x="1439" y="393"/>
                      <a:pt x="1324" y="259"/>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sp>
          <p:nvSpPr>
            <p:cNvPr id="79" name="Rectangle 78">
              <a:extLst>
                <a:ext uri="{FF2B5EF4-FFF2-40B4-BE49-F238E27FC236}">
                  <a16:creationId xmlns:a16="http://schemas.microsoft.com/office/drawing/2014/main" id="{95688961-E7E3-4AB5-8660-34C1F3FBD73F}"/>
                </a:ext>
              </a:extLst>
            </p:cNvPr>
            <p:cNvSpPr/>
            <p:nvPr/>
          </p:nvSpPr>
          <p:spPr>
            <a:xfrm>
              <a:off x="2558095" y="4438550"/>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API/Service</a:t>
              </a:r>
            </a:p>
          </p:txBody>
        </p:sp>
      </p:grpSp>
      <p:sp>
        <p:nvSpPr>
          <p:cNvPr id="82" name="Rectangle: Rounded Corners 81">
            <a:extLst>
              <a:ext uri="{FF2B5EF4-FFF2-40B4-BE49-F238E27FC236}">
                <a16:creationId xmlns:a16="http://schemas.microsoft.com/office/drawing/2014/main" id="{5D8BAC99-C628-4EC3-A9C0-C1B052FAB5F8}"/>
              </a:ext>
            </a:extLst>
          </p:cNvPr>
          <p:cNvSpPr/>
          <p:nvPr/>
        </p:nvSpPr>
        <p:spPr>
          <a:xfrm>
            <a:off x="7629065" y="3929803"/>
            <a:ext cx="782524" cy="3539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4" name="Rectangle: Rounded Corners 83">
            <a:extLst>
              <a:ext uri="{FF2B5EF4-FFF2-40B4-BE49-F238E27FC236}">
                <a16:creationId xmlns:a16="http://schemas.microsoft.com/office/drawing/2014/main" id="{2ADA4BA0-A01D-47EB-94D0-F60772345982}"/>
              </a:ext>
            </a:extLst>
          </p:cNvPr>
          <p:cNvSpPr/>
          <p:nvPr/>
        </p:nvSpPr>
        <p:spPr>
          <a:xfrm>
            <a:off x="4057121" y="4210089"/>
            <a:ext cx="921419" cy="37321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Monitoring</a:t>
            </a:r>
            <a:endParaRPr lang="en-NL" sz="1050" dirty="0"/>
          </a:p>
        </p:txBody>
      </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87" name="Speech Bubble: Rectangle with Corners Rounded 86">
            <a:extLst>
              <a:ext uri="{FF2B5EF4-FFF2-40B4-BE49-F238E27FC236}">
                <a16:creationId xmlns:a16="http://schemas.microsoft.com/office/drawing/2014/main" id="{6E1AFDFB-AACC-4856-BD34-9C669DB5C12E}"/>
              </a:ext>
            </a:extLst>
          </p:cNvPr>
          <p:cNvSpPr/>
          <p:nvPr/>
        </p:nvSpPr>
        <p:spPr>
          <a:xfrm>
            <a:off x="2304417" y="1633733"/>
            <a:ext cx="1018016" cy="490353"/>
          </a:xfrm>
          <a:prstGeom prst="wedgeRoundRectCallout">
            <a:avLst>
              <a:gd name="adj1" fmla="val -1385"/>
              <a:gd name="adj2" fmla="val 9814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Expose</a:t>
            </a:r>
            <a:r>
              <a:rPr lang="nl-NL" sz="900" dirty="0">
                <a:solidFill>
                  <a:schemeClr val="dk1"/>
                </a:solidFill>
              </a:rPr>
              <a:t> </a:t>
            </a:r>
            <a:r>
              <a:rPr lang="nl-NL" sz="900" dirty="0" err="1">
                <a:solidFill>
                  <a:schemeClr val="dk1"/>
                </a:solidFill>
              </a:rPr>
              <a:t>function</a:t>
            </a:r>
            <a:r>
              <a:rPr lang="nl-NL" sz="900" dirty="0">
                <a:solidFill>
                  <a:schemeClr val="dk1"/>
                </a:solidFill>
              </a:rPr>
              <a:t> </a:t>
            </a:r>
            <a:r>
              <a:rPr lang="nl-NL" sz="900" dirty="0" err="1">
                <a:solidFill>
                  <a:schemeClr val="dk1"/>
                </a:solidFill>
              </a:rPr>
              <a:t>to</a:t>
            </a:r>
            <a:r>
              <a:rPr lang="nl-NL" sz="900" dirty="0">
                <a:solidFill>
                  <a:schemeClr val="dk1"/>
                </a:solidFill>
              </a:rPr>
              <a:t> </a:t>
            </a:r>
            <a:r>
              <a:rPr lang="nl-NL" sz="900" dirty="0" err="1">
                <a:solidFill>
                  <a:schemeClr val="dk1"/>
                </a:solidFill>
              </a:rPr>
              <a:t>external</a:t>
            </a:r>
            <a:r>
              <a:rPr lang="nl-NL" sz="900" dirty="0">
                <a:solidFill>
                  <a:schemeClr val="dk1"/>
                </a:solidFill>
              </a:rPr>
              <a:t> </a:t>
            </a:r>
            <a:r>
              <a:rPr lang="nl-NL" sz="900" dirty="0" err="1">
                <a:solidFill>
                  <a:schemeClr val="dk1"/>
                </a:solidFill>
              </a:rPr>
              <a:t>callers</a:t>
            </a:r>
            <a:endParaRPr lang="en-NL" sz="900" dirty="0">
              <a:solidFill>
                <a:schemeClr val="dk1"/>
              </a:solidFill>
            </a:endParaRPr>
          </a:p>
        </p:txBody>
      </p:sp>
      <p:sp>
        <p:nvSpPr>
          <p:cNvPr id="88" name="Speech Bubble: Rectangle with Corners Rounded 87">
            <a:extLst>
              <a:ext uri="{FF2B5EF4-FFF2-40B4-BE49-F238E27FC236}">
                <a16:creationId xmlns:a16="http://schemas.microsoft.com/office/drawing/2014/main" id="{5F58C96C-BACD-46D6-A076-040496B2E57A}"/>
              </a:ext>
            </a:extLst>
          </p:cNvPr>
          <p:cNvSpPr/>
          <p:nvPr/>
        </p:nvSpPr>
        <p:spPr>
          <a:xfrm>
            <a:off x="6066306" y="1437159"/>
            <a:ext cx="831879" cy="490353"/>
          </a:xfrm>
          <a:prstGeom prst="wedgeRoundRectCallout">
            <a:avLst>
              <a:gd name="adj1" fmla="val 6983"/>
              <a:gd name="adj2" fmla="val 160305"/>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Publish</a:t>
            </a:r>
            <a:r>
              <a:rPr lang="nl-NL" sz="900" dirty="0">
                <a:solidFill>
                  <a:schemeClr val="dk1"/>
                </a:solidFill>
              </a:rPr>
              <a:t> </a:t>
            </a:r>
            <a:r>
              <a:rPr lang="nl-NL" sz="900" dirty="0" err="1">
                <a:solidFill>
                  <a:schemeClr val="dk1"/>
                </a:solidFill>
              </a:rPr>
              <a:t>to</a:t>
            </a:r>
            <a:r>
              <a:rPr lang="nl-NL" sz="900" dirty="0">
                <a:solidFill>
                  <a:schemeClr val="dk1"/>
                </a:solidFill>
              </a:rPr>
              <a:t> Notification Topic</a:t>
            </a:r>
            <a:endParaRPr lang="en-NL" sz="900" dirty="0">
              <a:solidFill>
                <a:schemeClr val="dk1"/>
              </a:solidFill>
            </a:endParaRPr>
          </a:p>
        </p:txBody>
      </p:sp>
      <p:sp>
        <p:nvSpPr>
          <p:cNvPr id="5" name="Footer Placeholder 4">
            <a:extLst>
              <a:ext uri="{FF2B5EF4-FFF2-40B4-BE49-F238E27FC236}">
                <a16:creationId xmlns:a16="http://schemas.microsoft.com/office/drawing/2014/main" id="{E65EB199-9E33-4EC0-A375-12850BA310AE}"/>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83" name="TextBox 82">
            <a:extLst>
              <a:ext uri="{FF2B5EF4-FFF2-40B4-BE49-F238E27FC236}">
                <a16:creationId xmlns:a16="http://schemas.microsoft.com/office/drawing/2014/main" id="{66472716-1909-4372-AC79-5CBB45AA4646}"/>
              </a:ext>
            </a:extLst>
          </p:cNvPr>
          <p:cNvSpPr txBox="1"/>
          <p:nvPr/>
        </p:nvSpPr>
        <p:spPr>
          <a:xfrm>
            <a:off x="1059294" y="4655445"/>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grpSp>
        <p:nvGrpSpPr>
          <p:cNvPr id="89" name="Group 88">
            <a:extLst>
              <a:ext uri="{FF2B5EF4-FFF2-40B4-BE49-F238E27FC236}">
                <a16:creationId xmlns:a16="http://schemas.microsoft.com/office/drawing/2014/main" id="{F4F75187-7D0E-45CB-A4FF-29E87FFE96D9}"/>
              </a:ext>
            </a:extLst>
          </p:cNvPr>
          <p:cNvGrpSpPr/>
          <p:nvPr/>
        </p:nvGrpSpPr>
        <p:grpSpPr>
          <a:xfrm>
            <a:off x="3100330" y="3289609"/>
            <a:ext cx="953417" cy="722010"/>
            <a:chOff x="303130" y="1040872"/>
            <a:chExt cx="1283748" cy="1283748"/>
          </a:xfrm>
        </p:grpSpPr>
        <p:pic>
          <p:nvPicPr>
            <p:cNvPr id="90" name="Graphic 64">
              <a:extLst>
                <a:ext uri="{FF2B5EF4-FFF2-40B4-BE49-F238E27FC236}">
                  <a16:creationId xmlns:a16="http://schemas.microsoft.com/office/drawing/2014/main" id="{5F84F569-8618-4704-BCFF-36B9728D19B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03130" y="1040872"/>
              <a:ext cx="1283748" cy="1283748"/>
            </a:xfrm>
            <a:prstGeom prst="rect">
              <a:avLst/>
            </a:prstGeom>
          </p:spPr>
        </p:pic>
        <p:sp>
          <p:nvSpPr>
            <p:cNvPr id="91" name="Rectangle 90">
              <a:extLst>
                <a:ext uri="{FF2B5EF4-FFF2-40B4-BE49-F238E27FC236}">
                  <a16:creationId xmlns:a16="http://schemas.microsoft.com/office/drawing/2014/main" id="{17D46192-A251-491E-81BD-C6D03A40DB08}"/>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6" name="Connector: Elbow 5">
            <a:extLst>
              <a:ext uri="{FF2B5EF4-FFF2-40B4-BE49-F238E27FC236}">
                <a16:creationId xmlns:a16="http://schemas.microsoft.com/office/drawing/2014/main" id="{A52F3075-FACF-4FC0-A810-FD0A7843DBB5}"/>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Speech Bubble: Rectangle with Corners Rounded 91">
            <a:extLst>
              <a:ext uri="{FF2B5EF4-FFF2-40B4-BE49-F238E27FC236}">
                <a16:creationId xmlns:a16="http://schemas.microsoft.com/office/drawing/2014/main" id="{3E3D96E7-1208-4B2A-8DDB-F6CF1E47C3F3}"/>
              </a:ext>
            </a:extLst>
          </p:cNvPr>
          <p:cNvSpPr/>
          <p:nvPr/>
        </p:nvSpPr>
        <p:spPr>
          <a:xfrm>
            <a:off x="4051185" y="3442608"/>
            <a:ext cx="1043428" cy="597162"/>
          </a:xfrm>
          <a:prstGeom prst="wedgeRoundRectCallout">
            <a:avLst>
              <a:gd name="adj1" fmla="val -88391"/>
              <a:gd name="adj2" fmla="val -68689"/>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Get Twitter </a:t>
            </a:r>
            <a:r>
              <a:rPr lang="nl-NL" sz="900" dirty="0" err="1">
                <a:solidFill>
                  <a:schemeClr val="dk1"/>
                </a:solidFill>
              </a:rPr>
              <a:t>credentials</a:t>
            </a:r>
            <a:r>
              <a:rPr lang="nl-NL" sz="900" dirty="0">
                <a:solidFill>
                  <a:schemeClr val="dk1"/>
                </a:solidFill>
              </a:rPr>
              <a:t> in secure way </a:t>
            </a:r>
            <a:r>
              <a:rPr lang="nl-NL" sz="900" dirty="0" err="1">
                <a:solidFill>
                  <a:schemeClr val="dk1"/>
                </a:solidFill>
              </a:rPr>
              <a:t>from</a:t>
            </a:r>
            <a:r>
              <a:rPr lang="nl-NL" sz="900" dirty="0">
                <a:solidFill>
                  <a:schemeClr val="dk1"/>
                </a:solidFill>
              </a:rPr>
              <a:t> </a:t>
            </a:r>
            <a:r>
              <a:rPr lang="nl-NL" sz="900" dirty="0" err="1">
                <a:solidFill>
                  <a:schemeClr val="dk1"/>
                </a:solidFill>
              </a:rPr>
              <a:t>vault</a:t>
            </a:r>
            <a:endParaRPr lang="en-NL" sz="900" dirty="0">
              <a:solidFill>
                <a:schemeClr val="dk1"/>
              </a:solidFill>
            </a:endParaRPr>
          </a:p>
        </p:txBody>
      </p:sp>
    </p:spTree>
    <p:extLst>
      <p:ext uri="{BB962C8B-B14F-4D97-AF65-F5344CB8AC3E}">
        <p14:creationId xmlns:p14="http://schemas.microsoft.com/office/powerpoint/2010/main" val="865878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par>
                          <p:cTn id="27" fill="hold">
                            <p:stCondLst>
                              <p:cond delay="0"/>
                            </p:stCondLst>
                            <p:childTnLst>
                              <p:par>
                                <p:cTn id="28" presetID="10" presetClass="entr" presetSubtype="0" fill="hold" nodeType="afterEffect">
                                  <p:stCondLst>
                                    <p:cond delay="50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1250"/>
                                        <p:tgtEl>
                                          <p:spTgt spid="65"/>
                                        </p:tgtEl>
                                      </p:cBhvr>
                                    </p:animEffect>
                                  </p:childTnLst>
                                </p:cTn>
                              </p:par>
                              <p:par>
                                <p:cTn id="31" presetID="10" presetClass="entr" presetSubtype="0" fill="hold" nodeType="withEffect">
                                  <p:stCondLst>
                                    <p:cond delay="500"/>
                                  </p:stCondLst>
                                  <p:childTnLst>
                                    <p:set>
                                      <p:cBhvr>
                                        <p:cTn id="32" dur="1" fill="hold">
                                          <p:stCondLst>
                                            <p:cond delay="0"/>
                                          </p:stCondLst>
                                        </p:cTn>
                                        <p:tgtEl>
                                          <p:spTgt spid="77"/>
                                        </p:tgtEl>
                                        <p:attrNameLst>
                                          <p:attrName>style.visibility</p:attrName>
                                        </p:attrNameLst>
                                      </p:cBhvr>
                                      <p:to>
                                        <p:strVal val="visible"/>
                                      </p:to>
                                    </p:set>
                                    <p:animEffect transition="in" filter="fade">
                                      <p:cBhvr>
                                        <p:cTn id="33" dur="1250"/>
                                        <p:tgtEl>
                                          <p:spTgt spid="77"/>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82"/>
                                        </p:tgtEl>
                                        <p:attrNameLst>
                                          <p:attrName>style.visibility</p:attrName>
                                        </p:attrNameLst>
                                      </p:cBhvr>
                                      <p:to>
                                        <p:strVal val="visible"/>
                                      </p:to>
                                    </p:set>
                                    <p:animEffect transition="in" filter="fade">
                                      <p:cBhvr>
                                        <p:cTn id="36" dur="1250"/>
                                        <p:tgtEl>
                                          <p:spTgt spid="82"/>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84"/>
                                        </p:tgtEl>
                                        <p:attrNameLst>
                                          <p:attrName>style.visibility</p:attrName>
                                        </p:attrNameLst>
                                      </p:cBhvr>
                                      <p:to>
                                        <p:strVal val="visible"/>
                                      </p:to>
                                    </p:set>
                                    <p:animEffect transition="in" filter="fade">
                                      <p:cBhvr>
                                        <p:cTn id="39" dur="1250"/>
                                        <p:tgtEl>
                                          <p:spTgt spid="84"/>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1250"/>
                                        <p:tgtEl>
                                          <p:spTgt spid="86"/>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104" grpId="0" animBg="1"/>
      <p:bldP spid="106" grpId="0" animBg="1"/>
      <p:bldP spid="108" grpId="0" animBg="1"/>
      <p:bldP spid="109" grpId="0" animBg="1"/>
      <p:bldP spid="112" grpId="0" animBg="1"/>
      <p:bldP spid="113" grpId="0" animBg="1"/>
      <p:bldP spid="107" grpId="0" animBg="1"/>
      <p:bldP spid="140" grpId="0" animBg="1"/>
      <p:bldP spid="82" grpId="0" animBg="1"/>
      <p:bldP spid="84" grpId="0" animBg="1"/>
      <p:bldP spid="86" grpId="0" animBg="1"/>
      <p:bldP spid="88" grpId="0" animBg="1"/>
      <p:bldP spid="9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err="1"/>
              <a:t>Functions</a:t>
            </a:r>
            <a:r>
              <a:rPr lang="nl-NL" dirty="0"/>
              <a:t> </a:t>
            </a:r>
            <a:r>
              <a:rPr lang="nl-NL" dirty="0" err="1"/>
              <a:t>facilitate</a:t>
            </a:r>
            <a:r>
              <a:rPr lang="nl-NL" dirty="0"/>
              <a:t> </a:t>
            </a:r>
            <a:r>
              <a:rPr lang="nl-NL" i="1" dirty="0" err="1"/>
              <a:t>Decoupling</a:t>
            </a:r>
            <a:endParaRPr lang="en-NL" i="1" dirty="0"/>
          </a:p>
        </p:txBody>
      </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101837" y="1423585"/>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44220" y="1764157"/>
            <a:ext cx="1215471" cy="1291491"/>
            <a:chOff x="343358" y="1039735"/>
            <a:chExt cx="1215471" cy="129149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33855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 Topic</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12604" y="2195725"/>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450986"/>
            <a:ext cx="975018" cy="551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dirty="0" err="1"/>
              <a:t>Function</a:t>
            </a:r>
            <a:endParaRPr lang="en-NL" sz="1200" b="1"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367981" y="952197"/>
            <a:ext cx="1079363" cy="54067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err="1"/>
              <a:t>Function</a:t>
            </a:r>
            <a:endParaRPr lang="en-NL" b="1" dirty="0"/>
          </a:p>
        </p:txBody>
      </p:sp>
      <p:cxnSp>
        <p:nvCxnSpPr>
          <p:cNvPr id="58" name="Connector: Elbow 57">
            <a:extLst>
              <a:ext uri="{FF2B5EF4-FFF2-40B4-BE49-F238E27FC236}">
                <a16:creationId xmlns:a16="http://schemas.microsoft.com/office/drawing/2014/main" id="{5CCAD383-A918-43E7-9D1D-B002B382A499}"/>
              </a:ext>
            </a:extLst>
          </p:cNvPr>
          <p:cNvCxnSpPr>
            <a:cxnSpLocks/>
            <a:endCxn id="55" idx="1"/>
          </p:cNvCxnSpPr>
          <p:nvPr/>
        </p:nvCxnSpPr>
        <p:spPr>
          <a:xfrm flipV="1">
            <a:off x="3237788" y="2726604"/>
            <a:ext cx="378866" cy="104106"/>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307478" y="1458584"/>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652417" y="1536704"/>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a:endCxn id="53" idx="1"/>
          </p:cNvCxnSpPr>
          <p:nvPr/>
        </p:nvCxnSpPr>
        <p:spPr>
          <a:xfrm flipV="1">
            <a:off x="7447344" y="1129548"/>
            <a:ext cx="632521" cy="92985"/>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16200000" flipV="1">
            <a:off x="3651250" y="1998072"/>
            <a:ext cx="872444" cy="3338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7283" y="3315645"/>
            <a:ext cx="468224" cy="468224"/>
          </a:xfrm>
          <a:prstGeom prst="rect">
            <a:avLst/>
          </a:prstGeom>
        </p:spPr>
      </p:pic>
      <p:sp>
        <p:nvSpPr>
          <p:cNvPr id="75" name="Rectangle 74">
            <a:extLst>
              <a:ext uri="{FF2B5EF4-FFF2-40B4-BE49-F238E27FC236}">
                <a16:creationId xmlns:a16="http://schemas.microsoft.com/office/drawing/2014/main" id="{C5ABFAC8-0D77-49ED-B1A8-0C07F8790F8A}"/>
              </a:ext>
            </a:extLst>
          </p:cNvPr>
          <p:cNvSpPr/>
          <p:nvPr/>
        </p:nvSpPr>
        <p:spPr>
          <a:xfrm>
            <a:off x="6843932" y="2522102"/>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39032" y="2856077"/>
            <a:ext cx="687906" cy="239347"/>
          </a:xfrm>
          <a:prstGeom prst="bentConnector3">
            <a:avLst>
              <a:gd name="adj1" fmla="val 63607"/>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86901" y="1256466"/>
            <a:ext cx="2157320" cy="91427"/>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961777" y="2062563"/>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p:cNvCxnSpPr>
          <p:nvPr/>
        </p:nvCxnSpPr>
        <p:spPr>
          <a:xfrm flipH="1" flipV="1">
            <a:off x="7056581" y="1447821"/>
            <a:ext cx="2" cy="761318"/>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453711" y="1392823"/>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1677957" y="2038637"/>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62729" y="2782051"/>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65" name="Group 64">
            <a:extLst>
              <a:ext uri="{FF2B5EF4-FFF2-40B4-BE49-F238E27FC236}">
                <a16:creationId xmlns:a16="http://schemas.microsoft.com/office/drawing/2014/main" id="{989B71CC-92F0-4E99-9D3E-0D93E4FBF400}"/>
              </a:ext>
            </a:extLst>
          </p:cNvPr>
          <p:cNvGrpSpPr/>
          <p:nvPr/>
        </p:nvGrpSpPr>
        <p:grpSpPr>
          <a:xfrm>
            <a:off x="5354076" y="4088040"/>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grpSp>
        <p:nvGrpSpPr>
          <p:cNvPr id="77" name="Group 76">
            <a:extLst>
              <a:ext uri="{FF2B5EF4-FFF2-40B4-BE49-F238E27FC236}">
                <a16:creationId xmlns:a16="http://schemas.microsoft.com/office/drawing/2014/main" id="{0A9BF217-DAD9-4296-A581-2E5D42B26973}"/>
              </a:ext>
            </a:extLst>
          </p:cNvPr>
          <p:cNvGrpSpPr/>
          <p:nvPr/>
        </p:nvGrpSpPr>
        <p:grpSpPr>
          <a:xfrm>
            <a:off x="6154716" y="4163604"/>
            <a:ext cx="604457" cy="681633"/>
            <a:chOff x="2558095" y="3775928"/>
            <a:chExt cx="805942" cy="908843"/>
          </a:xfrm>
        </p:grpSpPr>
        <p:grpSp>
          <p:nvGrpSpPr>
            <p:cNvPr id="78" name="Group 77">
              <a:extLst>
                <a:ext uri="{FF2B5EF4-FFF2-40B4-BE49-F238E27FC236}">
                  <a16:creationId xmlns:a16="http://schemas.microsoft.com/office/drawing/2014/main" id="{991F892F-D61E-4360-8FC5-840FB5727F0C}"/>
                </a:ext>
              </a:extLst>
            </p:cNvPr>
            <p:cNvGrpSpPr/>
            <p:nvPr/>
          </p:nvGrpSpPr>
          <p:grpSpPr>
            <a:xfrm>
              <a:off x="2681212" y="3775928"/>
              <a:ext cx="582945" cy="635162"/>
              <a:chOff x="2681212" y="3991725"/>
              <a:chExt cx="582945" cy="635162"/>
            </a:xfrm>
          </p:grpSpPr>
          <p:sp>
            <p:nvSpPr>
              <p:cNvPr id="80" name="Rectangle 79">
                <a:extLst>
                  <a:ext uri="{FF2B5EF4-FFF2-40B4-BE49-F238E27FC236}">
                    <a16:creationId xmlns:a16="http://schemas.microsoft.com/office/drawing/2014/main" id="{8DE7EF08-9973-4F33-8491-2AD97801B169}"/>
                  </a:ext>
                </a:extLst>
              </p:cNvPr>
              <p:cNvSpPr/>
              <p:nvPr/>
            </p:nvSpPr>
            <p:spPr>
              <a:xfrm>
                <a:off x="2681212"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sp>
            <p:nvSpPr>
              <p:cNvPr id="81" name="Freeform 3">
                <a:extLst>
                  <a:ext uri="{FF2B5EF4-FFF2-40B4-BE49-F238E27FC236}">
                    <a16:creationId xmlns:a16="http://schemas.microsoft.com/office/drawing/2014/main" id="{30B58D6E-1752-41EF-B11E-F98A12E49C59}"/>
                  </a:ext>
                </a:extLst>
              </p:cNvPr>
              <p:cNvSpPr>
                <a:spLocks noChangeArrowheads="1"/>
              </p:cNvSpPr>
              <p:nvPr/>
            </p:nvSpPr>
            <p:spPr bwMode="auto">
              <a:xfrm>
                <a:off x="2744290" y="4084230"/>
                <a:ext cx="448738" cy="448738"/>
              </a:xfrm>
              <a:custGeom>
                <a:avLst/>
                <a:gdLst>
                  <a:gd name="T0" fmla="*/ 1324 w 1509"/>
                  <a:gd name="T1" fmla="*/ 259 h 1507"/>
                  <a:gd name="T2" fmla="*/ 1183 w 1509"/>
                  <a:gd name="T3" fmla="*/ 401 h 1507"/>
                  <a:gd name="T4" fmla="*/ 1156 w 1509"/>
                  <a:gd name="T5" fmla="*/ 682 h 1507"/>
                  <a:gd name="T6" fmla="*/ 1049 w 1509"/>
                  <a:gd name="T7" fmla="*/ 789 h 1507"/>
                  <a:gd name="T8" fmla="*/ 734 w 1509"/>
                  <a:gd name="T9" fmla="*/ 474 h 1507"/>
                  <a:gd name="T10" fmla="*/ 842 w 1509"/>
                  <a:gd name="T11" fmla="*/ 367 h 1507"/>
                  <a:gd name="T12" fmla="*/ 1122 w 1509"/>
                  <a:gd name="T13" fmla="*/ 341 h 1507"/>
                  <a:gd name="T14" fmla="*/ 1264 w 1509"/>
                  <a:gd name="T15" fmla="*/ 199 h 1507"/>
                  <a:gd name="T16" fmla="*/ 753 w 1509"/>
                  <a:gd name="T17" fmla="*/ 0 h 1507"/>
                  <a:gd name="T18" fmla="*/ 0 w 1509"/>
                  <a:gd name="T19" fmla="*/ 752 h 1507"/>
                  <a:gd name="T20" fmla="*/ 199 w 1509"/>
                  <a:gd name="T21" fmla="*/ 1263 h 1507"/>
                  <a:gd name="T22" fmla="*/ 386 w 1509"/>
                  <a:gd name="T23" fmla="*/ 1076 h 1507"/>
                  <a:gd name="T24" fmla="*/ 412 w 1509"/>
                  <a:gd name="T25" fmla="*/ 797 h 1507"/>
                  <a:gd name="T26" fmla="*/ 519 w 1509"/>
                  <a:gd name="T27" fmla="*/ 689 h 1507"/>
                  <a:gd name="T28" fmla="*/ 595 w 1509"/>
                  <a:gd name="T29" fmla="*/ 765 h 1507"/>
                  <a:gd name="T30" fmla="*/ 684 w 1509"/>
                  <a:gd name="T31" fmla="*/ 676 h 1507"/>
                  <a:gd name="T32" fmla="*/ 719 w 1509"/>
                  <a:gd name="T33" fmla="*/ 710 h 1507"/>
                  <a:gd name="T34" fmla="*/ 629 w 1509"/>
                  <a:gd name="T35" fmla="*/ 799 h 1507"/>
                  <a:gd name="T36" fmla="*/ 724 w 1509"/>
                  <a:gd name="T37" fmla="*/ 893 h 1507"/>
                  <a:gd name="T38" fmla="*/ 813 w 1509"/>
                  <a:gd name="T39" fmla="*/ 804 h 1507"/>
                  <a:gd name="T40" fmla="*/ 847 w 1509"/>
                  <a:gd name="T41" fmla="*/ 838 h 1507"/>
                  <a:gd name="T42" fmla="*/ 758 w 1509"/>
                  <a:gd name="T43" fmla="*/ 927 h 1507"/>
                  <a:gd name="T44" fmla="*/ 834 w 1509"/>
                  <a:gd name="T45" fmla="*/ 1003 h 1507"/>
                  <a:gd name="T46" fmla="*/ 726 w 1509"/>
                  <a:gd name="T47" fmla="*/ 1110 h 1507"/>
                  <a:gd name="T48" fmla="*/ 446 w 1509"/>
                  <a:gd name="T49" fmla="*/ 1137 h 1507"/>
                  <a:gd name="T50" fmla="*/ 260 w 1509"/>
                  <a:gd name="T51" fmla="*/ 1323 h 1507"/>
                  <a:gd name="T52" fmla="*/ 753 w 1509"/>
                  <a:gd name="T53" fmla="*/ 1506 h 1507"/>
                  <a:gd name="T54" fmla="*/ 1505 w 1509"/>
                  <a:gd name="T55" fmla="*/ 755 h 1507"/>
                  <a:gd name="T56" fmla="*/ 1324 w 1509"/>
                  <a:gd name="T57" fmla="*/ 25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9" h="1507">
                    <a:moveTo>
                      <a:pt x="1324" y="259"/>
                    </a:moveTo>
                    <a:lnTo>
                      <a:pt x="1183" y="401"/>
                    </a:lnTo>
                    <a:cubicBezTo>
                      <a:pt x="1240" y="488"/>
                      <a:pt x="1232" y="606"/>
                      <a:pt x="1156" y="682"/>
                    </a:cubicBezTo>
                    <a:lnTo>
                      <a:pt x="1049" y="789"/>
                    </a:lnTo>
                    <a:lnTo>
                      <a:pt x="734" y="474"/>
                    </a:lnTo>
                    <a:lnTo>
                      <a:pt x="842" y="367"/>
                    </a:lnTo>
                    <a:cubicBezTo>
                      <a:pt x="918" y="291"/>
                      <a:pt x="1036" y="280"/>
                      <a:pt x="1122" y="341"/>
                    </a:cubicBezTo>
                    <a:lnTo>
                      <a:pt x="1264" y="199"/>
                    </a:lnTo>
                    <a:cubicBezTo>
                      <a:pt x="1130" y="76"/>
                      <a:pt x="952" y="0"/>
                      <a:pt x="753" y="0"/>
                    </a:cubicBezTo>
                    <a:cubicBezTo>
                      <a:pt x="336" y="0"/>
                      <a:pt x="0" y="338"/>
                      <a:pt x="0" y="752"/>
                    </a:cubicBezTo>
                    <a:cubicBezTo>
                      <a:pt x="0" y="948"/>
                      <a:pt x="76" y="1126"/>
                      <a:pt x="199" y="1263"/>
                    </a:cubicBezTo>
                    <a:lnTo>
                      <a:pt x="386" y="1076"/>
                    </a:lnTo>
                    <a:cubicBezTo>
                      <a:pt x="328" y="990"/>
                      <a:pt x="336" y="872"/>
                      <a:pt x="412" y="797"/>
                    </a:cubicBezTo>
                    <a:lnTo>
                      <a:pt x="519" y="689"/>
                    </a:lnTo>
                    <a:lnTo>
                      <a:pt x="595" y="765"/>
                    </a:lnTo>
                    <a:lnTo>
                      <a:pt x="684" y="676"/>
                    </a:lnTo>
                    <a:lnTo>
                      <a:pt x="719" y="710"/>
                    </a:lnTo>
                    <a:lnTo>
                      <a:pt x="629" y="799"/>
                    </a:lnTo>
                    <a:lnTo>
                      <a:pt x="724" y="893"/>
                    </a:lnTo>
                    <a:lnTo>
                      <a:pt x="813" y="804"/>
                    </a:lnTo>
                    <a:lnTo>
                      <a:pt x="847" y="838"/>
                    </a:lnTo>
                    <a:lnTo>
                      <a:pt x="758" y="927"/>
                    </a:lnTo>
                    <a:lnTo>
                      <a:pt x="834" y="1003"/>
                    </a:lnTo>
                    <a:lnTo>
                      <a:pt x="726" y="1110"/>
                    </a:lnTo>
                    <a:cubicBezTo>
                      <a:pt x="650" y="1186"/>
                      <a:pt x="532" y="1197"/>
                      <a:pt x="446" y="1137"/>
                    </a:cubicBezTo>
                    <a:lnTo>
                      <a:pt x="260" y="1323"/>
                    </a:lnTo>
                    <a:cubicBezTo>
                      <a:pt x="391" y="1438"/>
                      <a:pt x="564" y="1506"/>
                      <a:pt x="753" y="1506"/>
                    </a:cubicBezTo>
                    <a:cubicBezTo>
                      <a:pt x="1169" y="1506"/>
                      <a:pt x="1505" y="1168"/>
                      <a:pt x="1505" y="755"/>
                    </a:cubicBezTo>
                    <a:cubicBezTo>
                      <a:pt x="1508" y="564"/>
                      <a:pt x="1439" y="393"/>
                      <a:pt x="1324" y="259"/>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sp>
          <p:nvSpPr>
            <p:cNvPr id="79" name="Rectangle 78">
              <a:extLst>
                <a:ext uri="{FF2B5EF4-FFF2-40B4-BE49-F238E27FC236}">
                  <a16:creationId xmlns:a16="http://schemas.microsoft.com/office/drawing/2014/main" id="{95688961-E7E3-4AB5-8660-34C1F3FBD73F}"/>
                </a:ext>
              </a:extLst>
            </p:cNvPr>
            <p:cNvSpPr/>
            <p:nvPr/>
          </p:nvSpPr>
          <p:spPr>
            <a:xfrm>
              <a:off x="2558095" y="4438550"/>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API/Service</a:t>
              </a:r>
            </a:p>
          </p:txBody>
        </p:sp>
      </p:grpSp>
      <p:sp>
        <p:nvSpPr>
          <p:cNvPr id="82" name="Rectangle: Rounded Corners 81">
            <a:extLst>
              <a:ext uri="{FF2B5EF4-FFF2-40B4-BE49-F238E27FC236}">
                <a16:creationId xmlns:a16="http://schemas.microsoft.com/office/drawing/2014/main" id="{5D8BAC99-C628-4EC3-A9C0-C1B052FAB5F8}"/>
              </a:ext>
            </a:extLst>
          </p:cNvPr>
          <p:cNvSpPr/>
          <p:nvPr/>
        </p:nvSpPr>
        <p:spPr>
          <a:xfrm>
            <a:off x="7629065" y="3929803"/>
            <a:ext cx="782524" cy="3539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4" name="Rectangle: Rounded Corners 83">
            <a:extLst>
              <a:ext uri="{FF2B5EF4-FFF2-40B4-BE49-F238E27FC236}">
                <a16:creationId xmlns:a16="http://schemas.microsoft.com/office/drawing/2014/main" id="{2ADA4BA0-A01D-47EB-94D0-F60772345982}"/>
              </a:ext>
            </a:extLst>
          </p:cNvPr>
          <p:cNvSpPr/>
          <p:nvPr/>
        </p:nvSpPr>
        <p:spPr>
          <a:xfrm>
            <a:off x="4057121" y="4210089"/>
            <a:ext cx="921419" cy="37321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Monitoring</a:t>
            </a:r>
            <a:endParaRPr lang="en-NL" sz="1050" dirty="0"/>
          </a:p>
        </p:txBody>
      </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5" name="Footer Placeholder 4">
            <a:extLst>
              <a:ext uri="{FF2B5EF4-FFF2-40B4-BE49-F238E27FC236}">
                <a16:creationId xmlns:a16="http://schemas.microsoft.com/office/drawing/2014/main" id="{E65EB199-9E33-4EC0-A375-12850BA310AE}"/>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83" name="TextBox 82">
            <a:extLst>
              <a:ext uri="{FF2B5EF4-FFF2-40B4-BE49-F238E27FC236}">
                <a16:creationId xmlns:a16="http://schemas.microsoft.com/office/drawing/2014/main" id="{66472716-1909-4372-AC79-5CBB45AA4646}"/>
              </a:ext>
            </a:extLst>
          </p:cNvPr>
          <p:cNvSpPr txBox="1"/>
          <p:nvPr/>
        </p:nvSpPr>
        <p:spPr>
          <a:xfrm>
            <a:off x="1059294" y="4655445"/>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grpSp>
        <p:nvGrpSpPr>
          <p:cNvPr id="89" name="Group 88">
            <a:extLst>
              <a:ext uri="{FF2B5EF4-FFF2-40B4-BE49-F238E27FC236}">
                <a16:creationId xmlns:a16="http://schemas.microsoft.com/office/drawing/2014/main" id="{F4F75187-7D0E-45CB-A4FF-29E87FFE96D9}"/>
              </a:ext>
            </a:extLst>
          </p:cNvPr>
          <p:cNvGrpSpPr/>
          <p:nvPr/>
        </p:nvGrpSpPr>
        <p:grpSpPr>
          <a:xfrm>
            <a:off x="3100330" y="3289609"/>
            <a:ext cx="953417" cy="722010"/>
            <a:chOff x="303130" y="1040872"/>
            <a:chExt cx="1283748" cy="1283748"/>
          </a:xfrm>
        </p:grpSpPr>
        <p:pic>
          <p:nvPicPr>
            <p:cNvPr id="90" name="Graphic 64">
              <a:extLst>
                <a:ext uri="{FF2B5EF4-FFF2-40B4-BE49-F238E27FC236}">
                  <a16:creationId xmlns:a16="http://schemas.microsoft.com/office/drawing/2014/main" id="{5F84F569-8618-4704-BCFF-36B9728D19B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3130" y="1040872"/>
              <a:ext cx="1283748" cy="1283748"/>
            </a:xfrm>
            <a:prstGeom prst="rect">
              <a:avLst/>
            </a:prstGeom>
          </p:spPr>
        </p:pic>
        <p:sp>
          <p:nvSpPr>
            <p:cNvPr id="91" name="Rectangle 90">
              <a:extLst>
                <a:ext uri="{FF2B5EF4-FFF2-40B4-BE49-F238E27FC236}">
                  <a16:creationId xmlns:a16="http://schemas.microsoft.com/office/drawing/2014/main" id="{17D46192-A251-491E-81BD-C6D03A40DB08}"/>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6" name="Connector: Elbow 5">
            <a:extLst>
              <a:ext uri="{FF2B5EF4-FFF2-40B4-BE49-F238E27FC236}">
                <a16:creationId xmlns:a16="http://schemas.microsoft.com/office/drawing/2014/main" id="{A52F3075-FACF-4FC0-A810-FD0A7843DBB5}"/>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090BFEFF-3831-45DC-9540-96A6404A9EC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0421" y="724107"/>
            <a:ext cx="839014" cy="839014"/>
          </a:xfrm>
          <a:prstGeom prst="rect">
            <a:avLst/>
          </a:prstGeom>
          <a:noFill/>
          <a:extLst>
            <a:ext uri="{909E8E84-426E-40DD-AFC4-6F175D3DCCD1}">
              <a14:hiddenFill xmlns:a14="http://schemas.microsoft.com/office/drawing/2010/main">
                <a:solidFill>
                  <a:srgbClr val="FFFFFF"/>
                </a:solidFill>
              </a14:hiddenFill>
            </a:ext>
          </a:extLst>
        </p:spPr>
      </p:pic>
      <p:sp>
        <p:nvSpPr>
          <p:cNvPr id="93" name="Speech Bubble: Rectangle with Corners Rounded 92">
            <a:extLst>
              <a:ext uri="{FF2B5EF4-FFF2-40B4-BE49-F238E27FC236}">
                <a16:creationId xmlns:a16="http://schemas.microsoft.com/office/drawing/2014/main" id="{AF0C9A76-6BD9-4A83-A8BE-5CE965BBFABB}"/>
              </a:ext>
            </a:extLst>
          </p:cNvPr>
          <p:cNvSpPr/>
          <p:nvPr/>
        </p:nvSpPr>
        <p:spPr>
          <a:xfrm>
            <a:off x="87633" y="794319"/>
            <a:ext cx="1917419" cy="2166181"/>
          </a:xfrm>
          <a:custGeom>
            <a:avLst/>
            <a:gdLst>
              <a:gd name="connsiteX0" fmla="*/ 0 w 1917419"/>
              <a:gd name="connsiteY0" fmla="*/ 319576 h 2166181"/>
              <a:gd name="connsiteX1" fmla="*/ 319576 w 1917419"/>
              <a:gd name="connsiteY1" fmla="*/ 0 h 2166181"/>
              <a:gd name="connsiteX2" fmla="*/ 695067 w 1917419"/>
              <a:gd name="connsiteY2" fmla="*/ 0 h 2166181"/>
              <a:gd name="connsiteX3" fmla="*/ 1118494 w 1917419"/>
              <a:gd name="connsiteY3" fmla="*/ 0 h 2166181"/>
              <a:gd name="connsiteX4" fmla="*/ 1118494 w 1917419"/>
              <a:gd name="connsiteY4" fmla="*/ 0 h 2166181"/>
              <a:gd name="connsiteX5" fmla="*/ 1597849 w 1917419"/>
              <a:gd name="connsiteY5" fmla="*/ 0 h 2166181"/>
              <a:gd name="connsiteX6" fmla="*/ 1597843 w 1917419"/>
              <a:gd name="connsiteY6" fmla="*/ 0 h 2166181"/>
              <a:gd name="connsiteX7" fmla="*/ 1917419 w 1917419"/>
              <a:gd name="connsiteY7" fmla="*/ 319576 h 2166181"/>
              <a:gd name="connsiteX8" fmla="*/ 1917419 w 1917419"/>
              <a:gd name="connsiteY8" fmla="*/ 361030 h 2166181"/>
              <a:gd name="connsiteX9" fmla="*/ 2315974 w 1917419"/>
              <a:gd name="connsiteY9" fmla="*/ 470300 h 2166181"/>
              <a:gd name="connsiteX10" fmla="*/ 1917419 w 1917419"/>
              <a:gd name="connsiteY10" fmla="*/ 902575 h 2166181"/>
              <a:gd name="connsiteX11" fmla="*/ 1917419 w 1917419"/>
              <a:gd name="connsiteY11" fmla="*/ 1393471 h 2166181"/>
              <a:gd name="connsiteX12" fmla="*/ 1917419 w 1917419"/>
              <a:gd name="connsiteY12" fmla="*/ 1846605 h 2166181"/>
              <a:gd name="connsiteX13" fmla="*/ 1597843 w 1917419"/>
              <a:gd name="connsiteY13" fmla="*/ 2166181 h 2166181"/>
              <a:gd name="connsiteX14" fmla="*/ 1597849 w 1917419"/>
              <a:gd name="connsiteY14" fmla="*/ 2166181 h 2166181"/>
              <a:gd name="connsiteX15" fmla="*/ 1118494 w 1917419"/>
              <a:gd name="connsiteY15" fmla="*/ 2166181 h 2166181"/>
              <a:gd name="connsiteX16" fmla="*/ 1118494 w 1917419"/>
              <a:gd name="connsiteY16" fmla="*/ 2166181 h 2166181"/>
              <a:gd name="connsiteX17" fmla="*/ 735013 w 1917419"/>
              <a:gd name="connsiteY17" fmla="*/ 2166181 h 2166181"/>
              <a:gd name="connsiteX18" fmla="*/ 319576 w 1917419"/>
              <a:gd name="connsiteY18" fmla="*/ 2166181 h 2166181"/>
              <a:gd name="connsiteX19" fmla="*/ 0 w 1917419"/>
              <a:gd name="connsiteY19" fmla="*/ 1846605 h 2166181"/>
              <a:gd name="connsiteX20" fmla="*/ 0 w 1917419"/>
              <a:gd name="connsiteY20" fmla="*/ 1374590 h 2166181"/>
              <a:gd name="connsiteX21" fmla="*/ 0 w 1917419"/>
              <a:gd name="connsiteY21" fmla="*/ 902575 h 2166181"/>
              <a:gd name="connsiteX22" fmla="*/ 0 w 1917419"/>
              <a:gd name="connsiteY22" fmla="*/ 361030 h 2166181"/>
              <a:gd name="connsiteX23" fmla="*/ 0 w 1917419"/>
              <a:gd name="connsiteY23" fmla="*/ 361030 h 2166181"/>
              <a:gd name="connsiteX24" fmla="*/ 0 w 1917419"/>
              <a:gd name="connsiteY24" fmla="*/ 319576 h 216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17419" h="2166181" fill="none" extrusionOk="0">
                <a:moveTo>
                  <a:pt x="0" y="319576"/>
                </a:moveTo>
                <a:cubicBezTo>
                  <a:pt x="36416" y="131749"/>
                  <a:pt x="133621" y="26542"/>
                  <a:pt x="319576" y="0"/>
                </a:cubicBezTo>
                <a:cubicBezTo>
                  <a:pt x="496614" y="-27475"/>
                  <a:pt x="534097" y="31688"/>
                  <a:pt x="695067" y="0"/>
                </a:cubicBezTo>
                <a:cubicBezTo>
                  <a:pt x="856037" y="-31688"/>
                  <a:pt x="993205" y="13216"/>
                  <a:pt x="1118494" y="0"/>
                </a:cubicBezTo>
                <a:lnTo>
                  <a:pt x="1118494" y="0"/>
                </a:lnTo>
                <a:cubicBezTo>
                  <a:pt x="1250436" y="-17997"/>
                  <a:pt x="1370635" y="26106"/>
                  <a:pt x="1597849" y="0"/>
                </a:cubicBezTo>
                <a:lnTo>
                  <a:pt x="1597843" y="0"/>
                </a:lnTo>
                <a:cubicBezTo>
                  <a:pt x="1808550" y="-10579"/>
                  <a:pt x="1908468" y="155086"/>
                  <a:pt x="1917419" y="319576"/>
                </a:cubicBezTo>
                <a:cubicBezTo>
                  <a:pt x="1922135" y="331957"/>
                  <a:pt x="1917355" y="343621"/>
                  <a:pt x="1917419" y="361030"/>
                </a:cubicBezTo>
                <a:cubicBezTo>
                  <a:pt x="2026637" y="367167"/>
                  <a:pt x="2135084" y="445816"/>
                  <a:pt x="2315974" y="470300"/>
                </a:cubicBezTo>
                <a:cubicBezTo>
                  <a:pt x="2215411" y="661929"/>
                  <a:pt x="2054233" y="684343"/>
                  <a:pt x="1917419" y="902575"/>
                </a:cubicBezTo>
                <a:cubicBezTo>
                  <a:pt x="1965734" y="1003851"/>
                  <a:pt x="1870948" y="1166403"/>
                  <a:pt x="1917419" y="1393471"/>
                </a:cubicBezTo>
                <a:cubicBezTo>
                  <a:pt x="1963890" y="1620539"/>
                  <a:pt x="1870825" y="1638722"/>
                  <a:pt x="1917419" y="1846605"/>
                </a:cubicBezTo>
                <a:cubicBezTo>
                  <a:pt x="1941113" y="1990641"/>
                  <a:pt x="1787291" y="2158212"/>
                  <a:pt x="1597843" y="2166181"/>
                </a:cubicBezTo>
                <a:lnTo>
                  <a:pt x="1597849" y="2166181"/>
                </a:lnTo>
                <a:cubicBezTo>
                  <a:pt x="1361478" y="2168817"/>
                  <a:pt x="1278795" y="2128496"/>
                  <a:pt x="1118494" y="2166181"/>
                </a:cubicBezTo>
                <a:lnTo>
                  <a:pt x="1118494" y="2166181"/>
                </a:lnTo>
                <a:cubicBezTo>
                  <a:pt x="1019933" y="2177679"/>
                  <a:pt x="883729" y="2138071"/>
                  <a:pt x="735013" y="2166181"/>
                </a:cubicBezTo>
                <a:cubicBezTo>
                  <a:pt x="586297" y="2194291"/>
                  <a:pt x="416116" y="2128322"/>
                  <a:pt x="319576" y="2166181"/>
                </a:cubicBezTo>
                <a:cubicBezTo>
                  <a:pt x="118297" y="2150261"/>
                  <a:pt x="20641" y="1999070"/>
                  <a:pt x="0" y="1846605"/>
                </a:cubicBezTo>
                <a:cubicBezTo>
                  <a:pt x="-51902" y="1689907"/>
                  <a:pt x="31652" y="1579522"/>
                  <a:pt x="0" y="1374590"/>
                </a:cubicBezTo>
                <a:cubicBezTo>
                  <a:pt x="-31652" y="1169658"/>
                  <a:pt x="9394" y="1121562"/>
                  <a:pt x="0" y="902575"/>
                </a:cubicBezTo>
                <a:cubicBezTo>
                  <a:pt x="-46256" y="654884"/>
                  <a:pt x="49135" y="479709"/>
                  <a:pt x="0" y="361030"/>
                </a:cubicBezTo>
                <a:lnTo>
                  <a:pt x="0" y="361030"/>
                </a:lnTo>
                <a:cubicBezTo>
                  <a:pt x="-1969" y="348663"/>
                  <a:pt x="4360" y="339633"/>
                  <a:pt x="0" y="319576"/>
                </a:cubicBezTo>
                <a:close/>
              </a:path>
              <a:path w="1917419" h="2166181" stroke="0" extrusionOk="0">
                <a:moveTo>
                  <a:pt x="0" y="319576"/>
                </a:moveTo>
                <a:cubicBezTo>
                  <a:pt x="9777" y="170995"/>
                  <a:pt x="175549" y="-20276"/>
                  <a:pt x="319576" y="0"/>
                </a:cubicBezTo>
                <a:cubicBezTo>
                  <a:pt x="402419" y="-19238"/>
                  <a:pt x="570398" y="5097"/>
                  <a:pt x="711046" y="0"/>
                </a:cubicBezTo>
                <a:cubicBezTo>
                  <a:pt x="851694" y="-5097"/>
                  <a:pt x="987496" y="22919"/>
                  <a:pt x="1118494" y="0"/>
                </a:cubicBezTo>
                <a:lnTo>
                  <a:pt x="1118494" y="0"/>
                </a:lnTo>
                <a:cubicBezTo>
                  <a:pt x="1250133" y="-39391"/>
                  <a:pt x="1485225" y="56825"/>
                  <a:pt x="1597849" y="0"/>
                </a:cubicBezTo>
                <a:lnTo>
                  <a:pt x="1597843" y="0"/>
                </a:lnTo>
                <a:cubicBezTo>
                  <a:pt x="1743676" y="19804"/>
                  <a:pt x="1914742" y="145707"/>
                  <a:pt x="1917419" y="319576"/>
                </a:cubicBezTo>
                <a:cubicBezTo>
                  <a:pt x="1919541" y="335609"/>
                  <a:pt x="1914960" y="348651"/>
                  <a:pt x="1917419" y="361030"/>
                </a:cubicBezTo>
                <a:cubicBezTo>
                  <a:pt x="2009550" y="344216"/>
                  <a:pt x="2118755" y="440901"/>
                  <a:pt x="2315974" y="470300"/>
                </a:cubicBezTo>
                <a:cubicBezTo>
                  <a:pt x="2156199" y="717602"/>
                  <a:pt x="2016392" y="792910"/>
                  <a:pt x="1917419" y="902575"/>
                </a:cubicBezTo>
                <a:cubicBezTo>
                  <a:pt x="1951892" y="1141291"/>
                  <a:pt x="1869257" y="1155693"/>
                  <a:pt x="1917419" y="1384030"/>
                </a:cubicBezTo>
                <a:cubicBezTo>
                  <a:pt x="1965581" y="1612367"/>
                  <a:pt x="1911667" y="1716049"/>
                  <a:pt x="1917419" y="1846605"/>
                </a:cubicBezTo>
                <a:cubicBezTo>
                  <a:pt x="1909059" y="2047760"/>
                  <a:pt x="1771112" y="2164205"/>
                  <a:pt x="1597843" y="2166181"/>
                </a:cubicBezTo>
                <a:lnTo>
                  <a:pt x="1597849" y="2166181"/>
                </a:lnTo>
                <a:cubicBezTo>
                  <a:pt x="1372454" y="2219003"/>
                  <a:pt x="1337595" y="2137746"/>
                  <a:pt x="1118494" y="2166181"/>
                </a:cubicBezTo>
                <a:lnTo>
                  <a:pt x="1118494" y="2166181"/>
                </a:lnTo>
                <a:cubicBezTo>
                  <a:pt x="1006946" y="2184075"/>
                  <a:pt x="877425" y="2155391"/>
                  <a:pt x="743003" y="2166181"/>
                </a:cubicBezTo>
                <a:cubicBezTo>
                  <a:pt x="608581" y="2176971"/>
                  <a:pt x="486993" y="2149318"/>
                  <a:pt x="319576" y="2166181"/>
                </a:cubicBezTo>
                <a:cubicBezTo>
                  <a:pt x="100525" y="2143566"/>
                  <a:pt x="-39664" y="2048911"/>
                  <a:pt x="0" y="1846605"/>
                </a:cubicBezTo>
                <a:cubicBezTo>
                  <a:pt x="-47245" y="1729867"/>
                  <a:pt x="47032" y="1586470"/>
                  <a:pt x="0" y="1402911"/>
                </a:cubicBezTo>
                <a:cubicBezTo>
                  <a:pt x="-47032" y="1219352"/>
                  <a:pt x="31901" y="1130977"/>
                  <a:pt x="0" y="902575"/>
                </a:cubicBezTo>
                <a:cubicBezTo>
                  <a:pt x="-1479" y="652906"/>
                  <a:pt x="12105" y="621614"/>
                  <a:pt x="0" y="361030"/>
                </a:cubicBezTo>
                <a:lnTo>
                  <a:pt x="0" y="361030"/>
                </a:lnTo>
                <a:cubicBezTo>
                  <a:pt x="-4110" y="345747"/>
                  <a:pt x="244" y="332777"/>
                  <a:pt x="0" y="319576"/>
                </a:cubicBezTo>
                <a:close/>
              </a:path>
            </a:pathLst>
          </a:custGeom>
          <a:solidFill>
            <a:schemeClr val="tx2">
              <a:lumMod val="60000"/>
              <a:lumOff val="40000"/>
            </a:schemeClr>
          </a:solidFill>
          <a:ln>
            <a:solidFill>
              <a:srgbClr val="C00000"/>
            </a:solidFill>
            <a:extLst>
              <a:ext uri="{C807C97D-BFC1-408E-A445-0C87EB9F89A2}">
                <ask:lineSketchStyleProps xmlns:ask="http://schemas.microsoft.com/office/drawing/2018/sketchyshapes" sd="2980688442">
                  <a:prstGeom prst="wedgeRoundRectCallout">
                    <a:avLst>
                      <a:gd name="adj1" fmla="val 70786"/>
                      <a:gd name="adj2" fmla="val -28289"/>
                      <a:gd name="adj3" fmla="val 16667"/>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lstStyle/>
          <a:p>
            <a:pPr marL="171450" indent="-171450">
              <a:buFont typeface="Arial" panose="020B0604020202020204" pitchFamily="34" charset="0"/>
              <a:buChar char="•"/>
            </a:pPr>
            <a:r>
              <a:rPr lang="nl-NL" sz="1100" dirty="0" err="1"/>
              <a:t>Encapsulation</a:t>
            </a:r>
            <a:r>
              <a:rPr lang="nl-NL" sz="1100" dirty="0"/>
              <a:t> (of </a:t>
            </a:r>
            <a:r>
              <a:rPr lang="nl-NL" sz="1100" dirty="0" err="1"/>
              <a:t>implementation</a:t>
            </a:r>
            <a:r>
              <a:rPr lang="nl-NL" sz="1100" dirty="0"/>
              <a:t>)</a:t>
            </a:r>
          </a:p>
          <a:p>
            <a:pPr marL="171450" indent="-171450">
              <a:buFont typeface="Arial" panose="020B0604020202020204" pitchFamily="34" charset="0"/>
              <a:buChar char="•"/>
            </a:pPr>
            <a:r>
              <a:rPr lang="nl-NL" sz="1100" dirty="0"/>
              <a:t>Run time availability </a:t>
            </a:r>
            <a:r>
              <a:rPr lang="nl-NL" sz="1100" dirty="0" err="1"/>
              <a:t>independence</a:t>
            </a:r>
            <a:endParaRPr lang="nl-NL" sz="1100" dirty="0"/>
          </a:p>
          <a:p>
            <a:pPr marL="171450" indent="-171450">
              <a:buFont typeface="Arial" panose="020B0604020202020204" pitchFamily="34" charset="0"/>
              <a:buChar char="•"/>
            </a:pPr>
            <a:r>
              <a:rPr lang="nl-NL" sz="1100" dirty="0"/>
              <a:t>Independent release / </a:t>
            </a:r>
            <a:r>
              <a:rPr lang="nl-NL" sz="1100" dirty="0" err="1"/>
              <a:t>reconfigure</a:t>
            </a:r>
            <a:endParaRPr lang="nl-NL" sz="1100" dirty="0"/>
          </a:p>
          <a:p>
            <a:pPr marL="171450" indent="-171450">
              <a:buFont typeface="Arial" panose="020B0604020202020204" pitchFamily="34" charset="0"/>
              <a:buChar char="•"/>
            </a:pPr>
            <a:r>
              <a:rPr lang="nl-NL" sz="1100" dirty="0"/>
              <a:t>Independence of </a:t>
            </a:r>
            <a:r>
              <a:rPr lang="nl-NL" sz="1100" dirty="0" err="1"/>
              <a:t>scaling</a:t>
            </a:r>
            <a:endParaRPr lang="nl-NL" sz="1100" dirty="0"/>
          </a:p>
          <a:p>
            <a:pPr marL="171450" indent="-171450">
              <a:buFont typeface="Arial" panose="020B0604020202020204" pitchFamily="34" charset="0"/>
              <a:buChar char="•"/>
            </a:pPr>
            <a:r>
              <a:rPr lang="nl-NL" sz="1100" dirty="0"/>
              <a:t>Volume Load </a:t>
            </a:r>
            <a:r>
              <a:rPr lang="nl-NL" sz="1100" dirty="0" err="1"/>
              <a:t>Throttling</a:t>
            </a:r>
            <a:r>
              <a:rPr lang="nl-NL" sz="1100" dirty="0"/>
              <a:t>/</a:t>
            </a:r>
            <a:r>
              <a:rPr lang="nl-NL" sz="1100" dirty="0" err="1"/>
              <a:t>Absorption</a:t>
            </a:r>
            <a:endParaRPr lang="nl-NL" sz="1100" dirty="0"/>
          </a:p>
          <a:p>
            <a:pPr marL="171450" indent="-171450">
              <a:buFont typeface="Arial" panose="020B0604020202020204" pitchFamily="34" charset="0"/>
              <a:buChar char="•"/>
            </a:pPr>
            <a:r>
              <a:rPr lang="nl-NL" sz="1100" dirty="0"/>
              <a:t>Security </a:t>
            </a:r>
            <a:r>
              <a:rPr lang="nl-NL" sz="1100" dirty="0" err="1"/>
              <a:t>Boundary</a:t>
            </a:r>
            <a:endParaRPr lang="nl-NL" sz="1100" dirty="0"/>
          </a:p>
          <a:p>
            <a:pPr marL="171450" indent="-171450">
              <a:buFont typeface="Arial" panose="020B0604020202020204" pitchFamily="34" charset="0"/>
              <a:buChar char="•"/>
            </a:pPr>
            <a:r>
              <a:rPr lang="nl-NL" sz="1100" dirty="0"/>
              <a:t>Failure </a:t>
            </a:r>
            <a:r>
              <a:rPr lang="nl-NL" sz="1100" dirty="0" err="1"/>
              <a:t>isolation</a:t>
            </a:r>
            <a:endParaRPr lang="en-NL" sz="1100" dirty="0"/>
          </a:p>
        </p:txBody>
      </p:sp>
      <p:pic>
        <p:nvPicPr>
          <p:cNvPr id="94" name="Picture 2">
            <a:extLst>
              <a:ext uri="{FF2B5EF4-FFF2-40B4-BE49-F238E27FC236}">
                <a16:creationId xmlns:a16="http://schemas.microsoft.com/office/drawing/2014/main" id="{68E89C7F-4471-4C77-9ABC-C826D69037AD}"/>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24873" y="748612"/>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96" name="Picture 2">
            <a:extLst>
              <a:ext uri="{FF2B5EF4-FFF2-40B4-BE49-F238E27FC236}">
                <a16:creationId xmlns:a16="http://schemas.microsoft.com/office/drawing/2014/main" id="{305EF950-F6EF-4074-8DF0-FBE73CBC8548}"/>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1352" y="1829319"/>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97" name="Picture 2">
            <a:extLst>
              <a:ext uri="{FF2B5EF4-FFF2-40B4-BE49-F238E27FC236}">
                <a16:creationId xmlns:a16="http://schemas.microsoft.com/office/drawing/2014/main" id="{15FB61B4-FAE8-4AE1-A7FA-5D9BF75994F2}"/>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6086" y="1817807"/>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99" name="Picture 2">
            <a:extLst>
              <a:ext uri="{FF2B5EF4-FFF2-40B4-BE49-F238E27FC236}">
                <a16:creationId xmlns:a16="http://schemas.microsoft.com/office/drawing/2014/main" id="{F680FBAC-8314-4BCD-B692-29251BD8A242}"/>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06678" y="1954007"/>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101" name="Picture 2">
            <a:extLst>
              <a:ext uri="{FF2B5EF4-FFF2-40B4-BE49-F238E27FC236}">
                <a16:creationId xmlns:a16="http://schemas.microsoft.com/office/drawing/2014/main" id="{89636DB4-F302-41EB-9C0B-3514C300954E}"/>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01520" y="679993"/>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102" name="Picture 2">
            <a:extLst>
              <a:ext uri="{FF2B5EF4-FFF2-40B4-BE49-F238E27FC236}">
                <a16:creationId xmlns:a16="http://schemas.microsoft.com/office/drawing/2014/main" id="{97ACACED-0A71-4DF6-81F3-28DC19374942}"/>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01923" y="2332377"/>
            <a:ext cx="349689" cy="349689"/>
          </a:xfrm>
          <a:prstGeom prst="rect">
            <a:avLst/>
          </a:prstGeom>
          <a:solidFill>
            <a:schemeClr val="tx2">
              <a:lumMod val="60000"/>
              <a:lumOff val="40000"/>
            </a:schemeClr>
          </a:solidFill>
          <a:effectLst>
            <a:glow rad="139700">
              <a:schemeClr val="accent3">
                <a:satMod val="175000"/>
                <a:alpha val="40000"/>
              </a:schemeClr>
            </a:glow>
          </a:effectLst>
        </p:spPr>
      </p:pic>
    </p:spTree>
    <p:extLst>
      <p:ext uri="{BB962C8B-B14F-4D97-AF65-F5344CB8AC3E}">
        <p14:creationId xmlns:p14="http://schemas.microsoft.com/office/powerpoint/2010/main" val="1888420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anim calcmode="lin" valueType="num">
                                      <p:cBhvr additive="base">
                                        <p:cTn id="11" dur="500" fill="hold"/>
                                        <p:tgtEl>
                                          <p:spTgt spid="97"/>
                                        </p:tgtEl>
                                        <p:attrNameLst>
                                          <p:attrName>ppt_x</p:attrName>
                                        </p:attrNameLst>
                                      </p:cBhvr>
                                      <p:tavLst>
                                        <p:tav tm="0">
                                          <p:val>
                                            <p:strVal val="#ppt_x"/>
                                          </p:val>
                                        </p:tav>
                                        <p:tav tm="100000">
                                          <p:val>
                                            <p:strVal val="#ppt_x"/>
                                          </p:val>
                                        </p:tav>
                                      </p:tavLst>
                                    </p:anim>
                                    <p:anim calcmode="lin" valueType="num">
                                      <p:cBhvr additive="base">
                                        <p:cTn id="12" dur="500" fill="hold"/>
                                        <p:tgtEl>
                                          <p:spTgt spid="9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250"/>
                                  </p:stCondLst>
                                  <p:childTnLst>
                                    <p:set>
                                      <p:cBhvr>
                                        <p:cTn id="15" dur="1" fill="hold">
                                          <p:stCondLst>
                                            <p:cond delay="0"/>
                                          </p:stCondLst>
                                        </p:cTn>
                                        <p:tgtEl>
                                          <p:spTgt spid="94"/>
                                        </p:tgtEl>
                                        <p:attrNameLst>
                                          <p:attrName>style.visibility</p:attrName>
                                        </p:attrNameLst>
                                      </p:cBhvr>
                                      <p:to>
                                        <p:strVal val="visible"/>
                                      </p:to>
                                    </p:set>
                                    <p:anim calcmode="lin" valueType="num">
                                      <p:cBhvr additive="base">
                                        <p:cTn id="16" dur="500" fill="hold"/>
                                        <p:tgtEl>
                                          <p:spTgt spid="94"/>
                                        </p:tgtEl>
                                        <p:attrNameLst>
                                          <p:attrName>ppt_x</p:attrName>
                                        </p:attrNameLst>
                                      </p:cBhvr>
                                      <p:tavLst>
                                        <p:tav tm="0">
                                          <p:val>
                                            <p:strVal val="#ppt_x"/>
                                          </p:val>
                                        </p:tav>
                                        <p:tav tm="100000">
                                          <p:val>
                                            <p:strVal val="#ppt_x"/>
                                          </p:val>
                                        </p:tav>
                                      </p:tavLst>
                                    </p:anim>
                                    <p:anim calcmode="lin" valueType="num">
                                      <p:cBhvr additive="base">
                                        <p:cTn id="17" dur="500" fill="hold"/>
                                        <p:tgtEl>
                                          <p:spTgt spid="94"/>
                                        </p:tgtEl>
                                        <p:attrNameLst>
                                          <p:attrName>ppt_y</p:attrName>
                                        </p:attrNameLst>
                                      </p:cBhvr>
                                      <p:tavLst>
                                        <p:tav tm="0">
                                          <p:val>
                                            <p:strVal val="1+#ppt_h/2"/>
                                          </p:val>
                                        </p:tav>
                                        <p:tav tm="100000">
                                          <p:val>
                                            <p:strVal val="#ppt_y"/>
                                          </p:val>
                                        </p:tav>
                                      </p:tavLst>
                                    </p:anim>
                                  </p:childTnLst>
                                </p:cTn>
                              </p:par>
                            </p:childTnLst>
                          </p:cTn>
                        </p:par>
                        <p:par>
                          <p:cTn id="18" fill="hold">
                            <p:stCondLst>
                              <p:cond delay="1250"/>
                            </p:stCondLst>
                            <p:childTnLst>
                              <p:par>
                                <p:cTn id="19" presetID="2" presetClass="entr" presetSubtype="4" fill="hold" nodeType="afterEffect">
                                  <p:stCondLst>
                                    <p:cond delay="250"/>
                                  </p:stCondLst>
                                  <p:childTnLst>
                                    <p:set>
                                      <p:cBhvr>
                                        <p:cTn id="20" dur="1" fill="hold">
                                          <p:stCondLst>
                                            <p:cond delay="0"/>
                                          </p:stCondLst>
                                        </p:cTn>
                                        <p:tgtEl>
                                          <p:spTgt spid="102"/>
                                        </p:tgtEl>
                                        <p:attrNameLst>
                                          <p:attrName>style.visibility</p:attrName>
                                        </p:attrNameLst>
                                      </p:cBhvr>
                                      <p:to>
                                        <p:strVal val="visible"/>
                                      </p:to>
                                    </p:set>
                                    <p:anim calcmode="lin" valueType="num">
                                      <p:cBhvr additive="base">
                                        <p:cTn id="21" dur="500" fill="hold"/>
                                        <p:tgtEl>
                                          <p:spTgt spid="102"/>
                                        </p:tgtEl>
                                        <p:attrNameLst>
                                          <p:attrName>ppt_x</p:attrName>
                                        </p:attrNameLst>
                                      </p:cBhvr>
                                      <p:tavLst>
                                        <p:tav tm="0">
                                          <p:val>
                                            <p:strVal val="#ppt_x"/>
                                          </p:val>
                                        </p:tav>
                                        <p:tav tm="100000">
                                          <p:val>
                                            <p:strVal val="#ppt_x"/>
                                          </p:val>
                                        </p:tav>
                                      </p:tavLst>
                                    </p:anim>
                                    <p:anim calcmode="lin" valueType="num">
                                      <p:cBhvr additive="base">
                                        <p:cTn id="22" dur="500" fill="hold"/>
                                        <p:tgtEl>
                                          <p:spTgt spid="102"/>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250"/>
                                  </p:stCondLst>
                                  <p:childTnLst>
                                    <p:set>
                                      <p:cBhvr>
                                        <p:cTn id="25" dur="1" fill="hold">
                                          <p:stCondLst>
                                            <p:cond delay="0"/>
                                          </p:stCondLst>
                                        </p:cTn>
                                        <p:tgtEl>
                                          <p:spTgt spid="96"/>
                                        </p:tgtEl>
                                        <p:attrNameLst>
                                          <p:attrName>style.visibility</p:attrName>
                                        </p:attrNameLst>
                                      </p:cBhvr>
                                      <p:to>
                                        <p:strVal val="visible"/>
                                      </p:to>
                                    </p:set>
                                    <p:anim calcmode="lin" valueType="num">
                                      <p:cBhvr additive="base">
                                        <p:cTn id="26" dur="500" fill="hold"/>
                                        <p:tgtEl>
                                          <p:spTgt spid="96"/>
                                        </p:tgtEl>
                                        <p:attrNameLst>
                                          <p:attrName>ppt_x</p:attrName>
                                        </p:attrNameLst>
                                      </p:cBhvr>
                                      <p:tavLst>
                                        <p:tav tm="0">
                                          <p:val>
                                            <p:strVal val="#ppt_x"/>
                                          </p:val>
                                        </p:tav>
                                        <p:tav tm="100000">
                                          <p:val>
                                            <p:strVal val="#ppt_x"/>
                                          </p:val>
                                        </p:tav>
                                      </p:tavLst>
                                    </p:anim>
                                    <p:anim calcmode="lin" valueType="num">
                                      <p:cBhvr additive="base">
                                        <p:cTn id="27" dur="500" fill="hold"/>
                                        <p:tgtEl>
                                          <p:spTgt spid="96"/>
                                        </p:tgtEl>
                                        <p:attrNameLst>
                                          <p:attrName>ppt_y</p:attrName>
                                        </p:attrNameLst>
                                      </p:cBhvr>
                                      <p:tavLst>
                                        <p:tav tm="0">
                                          <p:val>
                                            <p:strVal val="1+#ppt_h/2"/>
                                          </p:val>
                                        </p:tav>
                                        <p:tav tm="100000">
                                          <p:val>
                                            <p:strVal val="#ppt_y"/>
                                          </p:val>
                                        </p:tav>
                                      </p:tavLst>
                                    </p:anim>
                                  </p:childTnLst>
                                </p:cTn>
                              </p:par>
                            </p:childTnLst>
                          </p:cTn>
                        </p:par>
                        <p:par>
                          <p:cTn id="28" fill="hold">
                            <p:stCondLst>
                              <p:cond delay="2750"/>
                            </p:stCondLst>
                            <p:childTnLst>
                              <p:par>
                                <p:cTn id="29" presetID="2" presetClass="entr" presetSubtype="4" fill="hold" nodeType="afterEffect">
                                  <p:stCondLst>
                                    <p:cond delay="250"/>
                                  </p:stCondLst>
                                  <p:childTnLst>
                                    <p:set>
                                      <p:cBhvr>
                                        <p:cTn id="30" dur="1" fill="hold">
                                          <p:stCondLst>
                                            <p:cond delay="0"/>
                                          </p:stCondLst>
                                        </p:cTn>
                                        <p:tgtEl>
                                          <p:spTgt spid="101"/>
                                        </p:tgtEl>
                                        <p:attrNameLst>
                                          <p:attrName>style.visibility</p:attrName>
                                        </p:attrNameLst>
                                      </p:cBhvr>
                                      <p:to>
                                        <p:strVal val="visible"/>
                                      </p:to>
                                    </p:set>
                                    <p:anim calcmode="lin" valueType="num">
                                      <p:cBhvr additive="base">
                                        <p:cTn id="31" dur="500" fill="hold"/>
                                        <p:tgtEl>
                                          <p:spTgt spid="101"/>
                                        </p:tgtEl>
                                        <p:attrNameLst>
                                          <p:attrName>ppt_x</p:attrName>
                                        </p:attrNameLst>
                                      </p:cBhvr>
                                      <p:tavLst>
                                        <p:tav tm="0">
                                          <p:val>
                                            <p:strVal val="#ppt_x"/>
                                          </p:val>
                                        </p:tav>
                                        <p:tav tm="100000">
                                          <p:val>
                                            <p:strVal val="#ppt_x"/>
                                          </p:val>
                                        </p:tav>
                                      </p:tavLst>
                                    </p:anim>
                                    <p:anim calcmode="lin" valueType="num">
                                      <p:cBhvr additive="base">
                                        <p:cTn id="32" dur="500" fill="hold"/>
                                        <p:tgtEl>
                                          <p:spTgt spid="101"/>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 presetClass="entr" presetSubtype="4" fill="hold" nodeType="afterEffect">
                                  <p:stCondLst>
                                    <p:cond delay="250"/>
                                  </p:stCondLst>
                                  <p:childTnLst>
                                    <p:set>
                                      <p:cBhvr>
                                        <p:cTn id="35" dur="1" fill="hold">
                                          <p:stCondLst>
                                            <p:cond delay="0"/>
                                          </p:stCondLst>
                                        </p:cTn>
                                        <p:tgtEl>
                                          <p:spTgt spid="99"/>
                                        </p:tgtEl>
                                        <p:attrNameLst>
                                          <p:attrName>style.visibility</p:attrName>
                                        </p:attrNameLst>
                                      </p:cBhvr>
                                      <p:to>
                                        <p:strVal val="visible"/>
                                      </p:to>
                                    </p:set>
                                    <p:anim calcmode="lin" valueType="num">
                                      <p:cBhvr additive="base">
                                        <p:cTn id="36" dur="500" fill="hold"/>
                                        <p:tgtEl>
                                          <p:spTgt spid="99"/>
                                        </p:tgtEl>
                                        <p:attrNameLst>
                                          <p:attrName>ppt_x</p:attrName>
                                        </p:attrNameLst>
                                      </p:cBhvr>
                                      <p:tavLst>
                                        <p:tav tm="0">
                                          <p:val>
                                            <p:strVal val="#ppt_x"/>
                                          </p:val>
                                        </p:tav>
                                        <p:tav tm="100000">
                                          <p:val>
                                            <p:strVal val="#ppt_x"/>
                                          </p:val>
                                        </p:tav>
                                      </p:tavLst>
                                    </p:anim>
                                    <p:anim calcmode="lin" valueType="num">
                                      <p:cBhvr additive="base">
                                        <p:cTn id="37"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1D9FD-E606-4829-8CBC-1D5CEAED4CBC}"/>
              </a:ext>
            </a:extLst>
          </p:cNvPr>
          <p:cNvSpPr>
            <a:spLocks noGrp="1"/>
          </p:cNvSpPr>
          <p:nvPr>
            <p:ph type="title"/>
          </p:nvPr>
        </p:nvSpPr>
        <p:spPr/>
        <p:txBody>
          <a:bodyPr/>
          <a:lstStyle/>
          <a:p>
            <a:r>
              <a:rPr lang="en-US" dirty="0"/>
              <a:t>Automated Test of Functions</a:t>
            </a:r>
          </a:p>
        </p:txBody>
      </p:sp>
      <p:sp>
        <p:nvSpPr>
          <p:cNvPr id="3" name="Content Placeholder 2">
            <a:extLst>
              <a:ext uri="{FF2B5EF4-FFF2-40B4-BE49-F238E27FC236}">
                <a16:creationId xmlns:a16="http://schemas.microsoft.com/office/drawing/2014/main" id="{E23DC702-26C0-491B-821A-6C057440493B}"/>
              </a:ext>
            </a:extLst>
          </p:cNvPr>
          <p:cNvSpPr>
            <a:spLocks noGrp="1"/>
          </p:cNvSpPr>
          <p:nvPr>
            <p:ph idx="1"/>
          </p:nvPr>
        </p:nvSpPr>
        <p:spPr/>
        <p:txBody>
          <a:bodyPr/>
          <a:lstStyle/>
          <a:p>
            <a:r>
              <a:rPr lang="en-US" dirty="0"/>
              <a:t>Unit Test to verify the behavior of the code</a:t>
            </a:r>
          </a:p>
          <a:p>
            <a:pPr lvl="1"/>
            <a:r>
              <a:rPr lang="en-US" dirty="0"/>
              <a:t>Implement functionality apart from FDK</a:t>
            </a:r>
          </a:p>
          <a:p>
            <a:pPr marL="180000" lvl="1" indent="0">
              <a:buNone/>
            </a:pPr>
            <a:endParaRPr lang="en-US" dirty="0"/>
          </a:p>
        </p:txBody>
      </p:sp>
      <p:sp>
        <p:nvSpPr>
          <p:cNvPr id="4" name="Footer Placeholder 3">
            <a:extLst>
              <a:ext uri="{FF2B5EF4-FFF2-40B4-BE49-F238E27FC236}">
                <a16:creationId xmlns:a16="http://schemas.microsoft.com/office/drawing/2014/main" id="{581F2B27-E29D-4AD2-A081-8BC83A9C68A3}"/>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Freeform: Shape 4">
            <a:extLst>
              <a:ext uri="{FF2B5EF4-FFF2-40B4-BE49-F238E27FC236}">
                <a16:creationId xmlns:a16="http://schemas.microsoft.com/office/drawing/2014/main" id="{BA6EC451-FA1B-481F-8EE8-ECF066B57C75}"/>
              </a:ext>
            </a:extLst>
          </p:cNvPr>
          <p:cNvSpPr/>
          <p:nvPr/>
        </p:nvSpPr>
        <p:spPr>
          <a:xfrm>
            <a:off x="2292252" y="178783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EE37E53-1748-48B7-96C7-ECDFFB36BC34}"/>
              </a:ext>
            </a:extLst>
          </p:cNvPr>
          <p:cNvSpPr/>
          <p:nvPr/>
        </p:nvSpPr>
        <p:spPr>
          <a:xfrm>
            <a:off x="3020400" y="178783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AD81A144-34A0-49FA-8CC1-8F41166AE56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74027" y="231727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653C8E17-656D-4887-95CA-A7DF5F7EE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802" y="241407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9" name="Snagit_SNG81D">
            <a:extLst>
              <a:ext uri="{FF2B5EF4-FFF2-40B4-BE49-F238E27FC236}">
                <a16:creationId xmlns:a16="http://schemas.microsoft.com/office/drawing/2014/main" id="{0C11335D-A800-4CE6-A51E-7C35EEB07D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9641" y="2998532"/>
            <a:ext cx="320722" cy="438418"/>
          </a:xfrm>
          <a:prstGeom prst="rect">
            <a:avLst/>
          </a:prstGeom>
        </p:spPr>
      </p:pic>
      <p:pic>
        <p:nvPicPr>
          <p:cNvPr id="10" name="Picture 2" descr="https://s14-eu5.startpage.com/wikioimage/8680f1ca8785b0ed1fad43817ffb22d2.png">
            <a:extLst>
              <a:ext uri="{FF2B5EF4-FFF2-40B4-BE49-F238E27FC236}">
                <a16:creationId xmlns:a16="http://schemas.microsoft.com/office/drawing/2014/main" id="{963D326D-0214-4659-B1BA-CE9ADB9CBD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3249" y="1959075"/>
            <a:ext cx="471621" cy="2894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uby-logo | Fuzati">
            <a:extLst>
              <a:ext uri="{FF2B5EF4-FFF2-40B4-BE49-F238E27FC236}">
                <a16:creationId xmlns:a16="http://schemas.microsoft.com/office/drawing/2014/main" id="{F71F1F40-060A-4EB4-A775-78D64A823B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1564" y="287608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16C413D-0875-4EC6-B1BC-AA1ECD64BBC4}"/>
              </a:ext>
            </a:extLst>
          </p:cNvPr>
          <p:cNvSpPr txBox="1"/>
          <p:nvPr/>
        </p:nvSpPr>
        <p:spPr>
          <a:xfrm>
            <a:off x="2360993" y="2552596"/>
            <a:ext cx="331720" cy="200055"/>
          </a:xfrm>
          <a:prstGeom prst="rect">
            <a:avLst/>
          </a:prstGeom>
          <a:noFill/>
        </p:spPr>
        <p:txBody>
          <a:bodyPr wrap="square" lIns="0" tIns="0" rIns="0" bIns="0" rtlCol="0">
            <a:spAutoFit/>
          </a:bodyPr>
          <a:lstStyle/>
          <a:p>
            <a:r>
              <a:rPr lang="en-US" sz="1300" dirty="0">
                <a:solidFill>
                  <a:schemeClr val="bg1"/>
                </a:solidFill>
              </a:rPr>
              <a:t>FDK</a:t>
            </a:r>
          </a:p>
        </p:txBody>
      </p:sp>
      <p:sp>
        <p:nvSpPr>
          <p:cNvPr id="13" name="Arrow: Up 12">
            <a:extLst>
              <a:ext uri="{FF2B5EF4-FFF2-40B4-BE49-F238E27FC236}">
                <a16:creationId xmlns:a16="http://schemas.microsoft.com/office/drawing/2014/main" id="{15B7ADC2-9F54-43CB-80C2-44AD47F426DD}"/>
              </a:ext>
            </a:extLst>
          </p:cNvPr>
          <p:cNvSpPr/>
          <p:nvPr/>
        </p:nvSpPr>
        <p:spPr>
          <a:xfrm>
            <a:off x="4099560" y="3530362"/>
            <a:ext cx="944880" cy="912120"/>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B1F986E5-A5EB-4BEE-8E7A-7394F5DB1FDC}"/>
              </a:ext>
            </a:extLst>
          </p:cNvPr>
          <p:cNvSpPr/>
          <p:nvPr/>
        </p:nvSpPr>
        <p:spPr>
          <a:xfrm>
            <a:off x="5970198" y="1986508"/>
            <a:ext cx="1763100" cy="1244700"/>
          </a:xfrm>
          <a:prstGeom prst="lef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Mock external services</a:t>
            </a:r>
          </a:p>
        </p:txBody>
      </p:sp>
      <p:sp>
        <p:nvSpPr>
          <p:cNvPr id="15" name="Arrow: Right 14">
            <a:extLst>
              <a:ext uri="{FF2B5EF4-FFF2-40B4-BE49-F238E27FC236}">
                <a16:creationId xmlns:a16="http://schemas.microsoft.com/office/drawing/2014/main" id="{FA565340-DD4D-439F-8AE5-99EC485C1B7A}"/>
              </a:ext>
            </a:extLst>
          </p:cNvPr>
          <p:cNvSpPr/>
          <p:nvPr/>
        </p:nvSpPr>
        <p:spPr>
          <a:xfrm>
            <a:off x="2742598" y="2536478"/>
            <a:ext cx="345230" cy="21920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Folded Corner 15">
            <a:extLst>
              <a:ext uri="{FF2B5EF4-FFF2-40B4-BE49-F238E27FC236}">
                <a16:creationId xmlns:a16="http://schemas.microsoft.com/office/drawing/2014/main" id="{5841D6C6-959F-446E-A18C-091E7FAC4350}"/>
              </a:ext>
            </a:extLst>
          </p:cNvPr>
          <p:cNvSpPr/>
          <p:nvPr/>
        </p:nvSpPr>
        <p:spPr>
          <a:xfrm>
            <a:off x="4701539" y="4122420"/>
            <a:ext cx="2642460" cy="686992"/>
          </a:xfrm>
          <a:prstGeom prst="foldedCorner">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A244F51-70C7-475D-A422-20EE57D63891}"/>
              </a:ext>
            </a:extLst>
          </p:cNvPr>
          <p:cNvSpPr txBox="1"/>
          <p:nvPr/>
        </p:nvSpPr>
        <p:spPr>
          <a:xfrm>
            <a:off x="4754881" y="4150232"/>
            <a:ext cx="2589118" cy="600164"/>
          </a:xfrm>
          <a:prstGeom prst="rect">
            <a:avLst/>
          </a:prstGeom>
          <a:noFill/>
        </p:spPr>
        <p:txBody>
          <a:bodyPr wrap="square" lIns="0" tIns="0" rIns="0" bIns="0" rtlCol="0">
            <a:spAutoFit/>
          </a:bodyPr>
          <a:lstStyle/>
          <a:p>
            <a:r>
              <a:rPr lang="en-US" sz="1300" dirty="0"/>
              <a:t>Automated Test using your favorite language specific framework, such as JUnit 5, Jest, </a:t>
            </a:r>
            <a:r>
              <a:rPr lang="en-US" sz="1300" dirty="0" err="1"/>
              <a:t>pytest</a:t>
            </a:r>
            <a:r>
              <a:rPr lang="en-US" sz="1300" dirty="0"/>
              <a:t>, …</a:t>
            </a:r>
          </a:p>
        </p:txBody>
      </p:sp>
      <p:sp>
        <p:nvSpPr>
          <p:cNvPr id="18" name="TextBox 17">
            <a:extLst>
              <a:ext uri="{FF2B5EF4-FFF2-40B4-BE49-F238E27FC236}">
                <a16:creationId xmlns:a16="http://schemas.microsoft.com/office/drawing/2014/main" id="{D2C8C4A2-FD87-4C63-9760-414B066F557D}"/>
              </a:ext>
            </a:extLst>
          </p:cNvPr>
          <p:cNvSpPr txBox="1"/>
          <p:nvPr/>
        </p:nvSpPr>
        <p:spPr>
          <a:xfrm>
            <a:off x="2346657" y="2452568"/>
            <a:ext cx="399148" cy="400110"/>
          </a:xfrm>
          <a:prstGeom prst="rect">
            <a:avLst/>
          </a:prstGeom>
          <a:noFill/>
        </p:spPr>
        <p:txBody>
          <a:bodyPr wrap="none" lIns="0" tIns="0" rIns="0" bIns="0" rtlCol="0">
            <a:spAutoFit/>
          </a:bodyPr>
          <a:lstStyle/>
          <a:p>
            <a:r>
              <a:rPr lang="en-US" sz="1300" dirty="0">
                <a:solidFill>
                  <a:schemeClr val="bg1"/>
                </a:solidFill>
              </a:rPr>
              <a:t>Mock</a:t>
            </a:r>
            <a:br>
              <a:rPr lang="en-US" sz="1300" dirty="0">
                <a:solidFill>
                  <a:schemeClr val="bg1"/>
                </a:solidFill>
              </a:rPr>
            </a:br>
            <a:r>
              <a:rPr lang="en-US" sz="1300" dirty="0">
                <a:solidFill>
                  <a:schemeClr val="bg1"/>
                </a:solidFill>
              </a:rPr>
              <a:t>FDK</a:t>
            </a:r>
          </a:p>
        </p:txBody>
      </p:sp>
      <p:sp>
        <p:nvSpPr>
          <p:cNvPr id="19" name="Arrow: Right 18">
            <a:extLst>
              <a:ext uri="{FF2B5EF4-FFF2-40B4-BE49-F238E27FC236}">
                <a16:creationId xmlns:a16="http://schemas.microsoft.com/office/drawing/2014/main" id="{EFDE5F90-CA54-49E3-88A0-F00A532A13F8}"/>
              </a:ext>
            </a:extLst>
          </p:cNvPr>
          <p:cNvSpPr/>
          <p:nvPr/>
        </p:nvSpPr>
        <p:spPr>
          <a:xfrm>
            <a:off x="962795" y="2445972"/>
            <a:ext cx="1316892" cy="40724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http</a:t>
            </a:r>
          </a:p>
        </p:txBody>
      </p:sp>
    </p:spTree>
    <p:extLst>
      <p:ext uri="{BB962C8B-B14F-4D97-AF65-F5344CB8AC3E}">
        <p14:creationId xmlns:p14="http://schemas.microsoft.com/office/powerpoint/2010/main" val="186534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16" grpId="0" animBg="1"/>
      <p:bldP spid="17" grpId="0"/>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AD55B-6472-4F51-A58D-85D4E5211792}"/>
              </a:ext>
            </a:extLst>
          </p:cNvPr>
          <p:cNvSpPr>
            <a:spLocks noGrp="1"/>
          </p:cNvSpPr>
          <p:nvPr>
            <p:ph type="title"/>
          </p:nvPr>
        </p:nvSpPr>
        <p:spPr/>
        <p:txBody>
          <a:bodyPr/>
          <a:lstStyle/>
          <a:p>
            <a:r>
              <a:rPr lang="nl-NL" dirty="0"/>
              <a:t>Types of Tests</a:t>
            </a:r>
            <a:endParaRPr lang="en-NL" dirty="0"/>
          </a:p>
        </p:txBody>
      </p:sp>
      <p:sp>
        <p:nvSpPr>
          <p:cNvPr id="4" name="Footer Placeholder 3">
            <a:extLst>
              <a:ext uri="{FF2B5EF4-FFF2-40B4-BE49-F238E27FC236}">
                <a16:creationId xmlns:a16="http://schemas.microsoft.com/office/drawing/2014/main" id="{2C1FAF05-CFBD-468C-9CBA-B5ED5AD13502}"/>
              </a:ext>
            </a:extLst>
          </p:cNvPr>
          <p:cNvSpPr>
            <a:spLocks noGrp="1"/>
          </p:cNvSpPr>
          <p:nvPr>
            <p:ph type="ftr" sz="quarter" idx="11"/>
          </p:nvPr>
        </p:nvSpPr>
        <p:spPr/>
        <p:txBody>
          <a:bodyPr/>
          <a:lstStyle/>
          <a:p>
            <a:r>
              <a:rPr lang="en-US"/>
              <a:t>Testing Cloud Native Applications</a:t>
            </a:r>
            <a:endParaRPr lang="nl-NL"/>
          </a:p>
        </p:txBody>
      </p:sp>
      <p:sp>
        <p:nvSpPr>
          <p:cNvPr id="5" name="Arrow: Left-Right 4">
            <a:extLst>
              <a:ext uri="{FF2B5EF4-FFF2-40B4-BE49-F238E27FC236}">
                <a16:creationId xmlns:a16="http://schemas.microsoft.com/office/drawing/2014/main" id="{49A35744-22B1-49A8-8CF3-F50ECA1A4C97}"/>
              </a:ext>
            </a:extLst>
          </p:cNvPr>
          <p:cNvSpPr/>
          <p:nvPr/>
        </p:nvSpPr>
        <p:spPr>
          <a:xfrm>
            <a:off x="1252799" y="792000"/>
            <a:ext cx="7156801" cy="828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ISOLATION</a:t>
            </a:r>
            <a:endParaRPr lang="en-NL" dirty="0"/>
          </a:p>
        </p:txBody>
      </p:sp>
      <p:sp>
        <p:nvSpPr>
          <p:cNvPr id="6" name="TextBox 5">
            <a:extLst>
              <a:ext uri="{FF2B5EF4-FFF2-40B4-BE49-F238E27FC236}">
                <a16:creationId xmlns:a16="http://schemas.microsoft.com/office/drawing/2014/main" id="{2305B480-AED5-44BD-B0C5-AA76C26E0094}"/>
              </a:ext>
            </a:extLst>
          </p:cNvPr>
          <p:cNvSpPr txBox="1"/>
          <p:nvPr/>
        </p:nvSpPr>
        <p:spPr>
          <a:xfrm>
            <a:off x="543727" y="1105972"/>
            <a:ext cx="381515" cy="200055"/>
          </a:xfrm>
          <a:prstGeom prst="rect">
            <a:avLst/>
          </a:prstGeom>
          <a:noFill/>
        </p:spPr>
        <p:txBody>
          <a:bodyPr wrap="none" lIns="0" tIns="0" rIns="0" bIns="0" rtlCol="0">
            <a:spAutoFit/>
          </a:bodyPr>
          <a:lstStyle/>
          <a:p>
            <a:r>
              <a:rPr lang="nl-NL" sz="1300" dirty="0"/>
              <a:t>more</a:t>
            </a:r>
            <a:endParaRPr lang="en-NL" sz="1300" dirty="0" err="1"/>
          </a:p>
        </p:txBody>
      </p:sp>
      <p:sp>
        <p:nvSpPr>
          <p:cNvPr id="7" name="TextBox 6">
            <a:extLst>
              <a:ext uri="{FF2B5EF4-FFF2-40B4-BE49-F238E27FC236}">
                <a16:creationId xmlns:a16="http://schemas.microsoft.com/office/drawing/2014/main" id="{657C44D1-3B9D-4CBE-85C5-F3DB267D65FE}"/>
              </a:ext>
            </a:extLst>
          </p:cNvPr>
          <p:cNvSpPr txBox="1"/>
          <p:nvPr/>
        </p:nvSpPr>
        <p:spPr>
          <a:xfrm>
            <a:off x="8546399" y="1105971"/>
            <a:ext cx="296556" cy="200055"/>
          </a:xfrm>
          <a:prstGeom prst="rect">
            <a:avLst/>
          </a:prstGeom>
          <a:noFill/>
        </p:spPr>
        <p:txBody>
          <a:bodyPr wrap="none" lIns="0" tIns="0" rIns="0" bIns="0" rtlCol="0">
            <a:spAutoFit/>
          </a:bodyPr>
          <a:lstStyle/>
          <a:p>
            <a:r>
              <a:rPr lang="nl-NL" sz="1300" dirty="0" err="1"/>
              <a:t>less</a:t>
            </a:r>
            <a:endParaRPr lang="en-NL" sz="1300" dirty="0" err="1"/>
          </a:p>
        </p:txBody>
      </p:sp>
      <p:sp>
        <p:nvSpPr>
          <p:cNvPr id="8" name="Rectangle: Rounded Corners 7">
            <a:extLst>
              <a:ext uri="{FF2B5EF4-FFF2-40B4-BE49-F238E27FC236}">
                <a16:creationId xmlns:a16="http://schemas.microsoft.com/office/drawing/2014/main" id="{2B6D83E9-B203-45D0-98ED-6E16972B8549}"/>
              </a:ext>
            </a:extLst>
          </p:cNvPr>
          <p:cNvSpPr/>
          <p:nvPr/>
        </p:nvSpPr>
        <p:spPr>
          <a:xfrm>
            <a:off x="1922400" y="2028558"/>
            <a:ext cx="2253600" cy="447750"/>
          </a:xfrm>
          <a:prstGeom prst="roundRect">
            <a:avLst/>
          </a:prstGeom>
          <a:solidFill>
            <a:srgbClr val="7D0F0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t>Unit Test</a:t>
            </a:r>
          </a:p>
          <a:p>
            <a:pPr algn="ctr"/>
            <a:endParaRPr lang="en-NL" sz="1600" dirty="0"/>
          </a:p>
        </p:txBody>
      </p:sp>
      <p:sp>
        <p:nvSpPr>
          <p:cNvPr id="10" name="Rectangle: Rounded Corners 9">
            <a:extLst>
              <a:ext uri="{FF2B5EF4-FFF2-40B4-BE49-F238E27FC236}">
                <a16:creationId xmlns:a16="http://schemas.microsoft.com/office/drawing/2014/main" id="{512BAFB3-6FE2-4D3E-BC7A-887C704FF623}"/>
              </a:ext>
            </a:extLst>
          </p:cNvPr>
          <p:cNvSpPr/>
          <p:nvPr/>
        </p:nvSpPr>
        <p:spPr>
          <a:xfrm>
            <a:off x="3455998" y="2470457"/>
            <a:ext cx="2642402" cy="146160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t>Integration Test</a:t>
            </a:r>
            <a:endParaRPr lang="en-NL" sz="1600" dirty="0"/>
          </a:p>
        </p:txBody>
      </p:sp>
      <p:sp>
        <p:nvSpPr>
          <p:cNvPr id="9" name="Rectangle: Rounded Corners 8">
            <a:extLst>
              <a:ext uri="{FF2B5EF4-FFF2-40B4-BE49-F238E27FC236}">
                <a16:creationId xmlns:a16="http://schemas.microsoft.com/office/drawing/2014/main" id="{807225B5-895A-4912-B945-1D0954C81F14}"/>
              </a:ext>
            </a:extLst>
          </p:cNvPr>
          <p:cNvSpPr/>
          <p:nvPr/>
        </p:nvSpPr>
        <p:spPr>
          <a:xfrm>
            <a:off x="5601600" y="3523501"/>
            <a:ext cx="2498400" cy="918900"/>
          </a:xfrm>
          <a:prstGeom prst="roundRect">
            <a:avLst/>
          </a:prstGeom>
          <a:solidFill>
            <a:srgbClr val="BF99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solidFill>
                  <a:schemeClr val="tx1">
                    <a:lumMod val="95000"/>
                    <a:lumOff val="5000"/>
                  </a:schemeClr>
                </a:solidFill>
              </a:rPr>
              <a:t>End </a:t>
            </a:r>
            <a:r>
              <a:rPr lang="nl-NL" sz="1600" dirty="0" err="1">
                <a:solidFill>
                  <a:schemeClr val="tx1">
                    <a:lumMod val="95000"/>
                    <a:lumOff val="5000"/>
                  </a:schemeClr>
                </a:solidFill>
              </a:rPr>
              <a:t>to</a:t>
            </a:r>
            <a:r>
              <a:rPr lang="nl-NL" sz="1600" dirty="0">
                <a:solidFill>
                  <a:schemeClr val="tx1">
                    <a:lumMod val="95000"/>
                    <a:lumOff val="5000"/>
                  </a:schemeClr>
                </a:solidFill>
              </a:rPr>
              <a:t> End Test</a:t>
            </a:r>
            <a:endParaRPr lang="en-NL" sz="1600" dirty="0">
              <a:solidFill>
                <a:schemeClr val="tx1">
                  <a:lumMod val="95000"/>
                  <a:lumOff val="5000"/>
                </a:schemeClr>
              </a:solidFill>
            </a:endParaRPr>
          </a:p>
        </p:txBody>
      </p:sp>
      <p:sp>
        <p:nvSpPr>
          <p:cNvPr id="12" name="TextBox 11">
            <a:extLst>
              <a:ext uri="{FF2B5EF4-FFF2-40B4-BE49-F238E27FC236}">
                <a16:creationId xmlns:a16="http://schemas.microsoft.com/office/drawing/2014/main" id="{436E72DB-65F3-4B90-895E-17200C95A339}"/>
              </a:ext>
            </a:extLst>
          </p:cNvPr>
          <p:cNvSpPr txBox="1"/>
          <p:nvPr/>
        </p:nvSpPr>
        <p:spPr>
          <a:xfrm>
            <a:off x="2023200" y="2240253"/>
            <a:ext cx="487313" cy="169277"/>
          </a:xfrm>
          <a:prstGeom prst="rect">
            <a:avLst/>
          </a:prstGeom>
          <a:noFill/>
        </p:spPr>
        <p:txBody>
          <a:bodyPr wrap="none" lIns="0" tIns="0" rIns="0" bIns="0" rtlCol="0">
            <a:spAutoFit/>
          </a:bodyPr>
          <a:lstStyle/>
          <a:p>
            <a:r>
              <a:rPr lang="nl-NL" sz="1100" dirty="0" err="1">
                <a:solidFill>
                  <a:schemeClr val="bg1">
                    <a:lumMod val="95000"/>
                  </a:schemeClr>
                </a:solidFill>
              </a:rPr>
              <a:t>isolated</a:t>
            </a:r>
            <a:endParaRPr lang="en-NL" sz="1100" dirty="0" err="1">
              <a:solidFill>
                <a:schemeClr val="bg1">
                  <a:lumMod val="95000"/>
                </a:schemeClr>
              </a:solidFill>
            </a:endParaRPr>
          </a:p>
        </p:txBody>
      </p:sp>
      <p:sp>
        <p:nvSpPr>
          <p:cNvPr id="13" name="TextBox 12">
            <a:extLst>
              <a:ext uri="{FF2B5EF4-FFF2-40B4-BE49-F238E27FC236}">
                <a16:creationId xmlns:a16="http://schemas.microsoft.com/office/drawing/2014/main" id="{16C1CDC8-F8BB-4041-BF33-32A0A2DC0269}"/>
              </a:ext>
            </a:extLst>
          </p:cNvPr>
          <p:cNvSpPr txBox="1"/>
          <p:nvPr/>
        </p:nvSpPr>
        <p:spPr>
          <a:xfrm>
            <a:off x="3183122" y="2233060"/>
            <a:ext cx="934551" cy="169277"/>
          </a:xfrm>
          <a:prstGeom prst="rect">
            <a:avLst/>
          </a:prstGeom>
          <a:noFill/>
        </p:spPr>
        <p:txBody>
          <a:bodyPr wrap="none" lIns="0" tIns="0" rIns="0" bIns="0" rtlCol="0">
            <a:spAutoFit/>
          </a:bodyPr>
          <a:lstStyle/>
          <a:p>
            <a:r>
              <a:rPr lang="nl-NL" sz="1100" dirty="0" err="1">
                <a:solidFill>
                  <a:schemeClr val="bg1">
                    <a:lumMod val="95000"/>
                  </a:schemeClr>
                </a:solidFill>
              </a:rPr>
              <a:t>sociable</a:t>
            </a:r>
            <a:r>
              <a:rPr lang="nl-NL" sz="1100" dirty="0">
                <a:solidFill>
                  <a:schemeClr val="bg1">
                    <a:lumMod val="95000"/>
                  </a:schemeClr>
                </a:solidFill>
              </a:rPr>
              <a:t>/ </a:t>
            </a:r>
            <a:r>
              <a:rPr lang="nl-NL" sz="1100" dirty="0" err="1">
                <a:solidFill>
                  <a:schemeClr val="bg1">
                    <a:lumMod val="95000"/>
                  </a:schemeClr>
                </a:solidFill>
              </a:rPr>
              <a:t>wired</a:t>
            </a:r>
            <a:endParaRPr lang="en-NL" sz="1100" dirty="0" err="1">
              <a:solidFill>
                <a:schemeClr val="bg1">
                  <a:lumMod val="95000"/>
                </a:schemeClr>
              </a:solidFill>
            </a:endParaRPr>
          </a:p>
        </p:txBody>
      </p:sp>
      <p:sp>
        <p:nvSpPr>
          <p:cNvPr id="17" name="Rectangle: Rounded Corners 16">
            <a:extLst>
              <a:ext uri="{FF2B5EF4-FFF2-40B4-BE49-F238E27FC236}">
                <a16:creationId xmlns:a16="http://schemas.microsoft.com/office/drawing/2014/main" id="{15987512-22D4-456D-AAE1-9EFB7D0DA7C2}"/>
              </a:ext>
            </a:extLst>
          </p:cNvPr>
          <p:cNvSpPr/>
          <p:nvPr/>
        </p:nvSpPr>
        <p:spPr>
          <a:xfrm>
            <a:off x="1350040" y="3369383"/>
            <a:ext cx="1346319" cy="504001"/>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err="1"/>
              <a:t>Static</a:t>
            </a:r>
            <a:r>
              <a:rPr lang="nl-NL" sz="1600" dirty="0"/>
              <a:t> Code Analysis</a:t>
            </a:r>
            <a:endParaRPr lang="en-NL" sz="1600" dirty="0"/>
          </a:p>
        </p:txBody>
      </p:sp>
      <p:sp>
        <p:nvSpPr>
          <p:cNvPr id="20" name="Rectangle: Rounded Corners 19">
            <a:extLst>
              <a:ext uri="{FF2B5EF4-FFF2-40B4-BE49-F238E27FC236}">
                <a16:creationId xmlns:a16="http://schemas.microsoft.com/office/drawing/2014/main" id="{E98EB688-5791-4B34-B59B-16CE884161CD}"/>
              </a:ext>
            </a:extLst>
          </p:cNvPr>
          <p:cNvSpPr/>
          <p:nvPr/>
        </p:nvSpPr>
        <p:spPr>
          <a:xfrm>
            <a:off x="6681600" y="4297898"/>
            <a:ext cx="2161355" cy="618792"/>
          </a:xfrm>
          <a:prstGeom prst="roundRec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err="1"/>
              <a:t>Smoke</a:t>
            </a:r>
            <a:r>
              <a:rPr lang="nl-NL" sz="1600" dirty="0"/>
              <a:t> Test/Health Check/ Chaos Test</a:t>
            </a:r>
            <a:endParaRPr lang="en-NL" sz="1600" dirty="0"/>
          </a:p>
        </p:txBody>
      </p:sp>
    </p:spTree>
    <p:extLst>
      <p:ext uri="{BB962C8B-B14F-4D97-AF65-F5344CB8AC3E}">
        <p14:creationId xmlns:p14="http://schemas.microsoft.com/office/powerpoint/2010/main" val="27493996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loud 17">
            <a:extLst>
              <a:ext uri="{FF2B5EF4-FFF2-40B4-BE49-F238E27FC236}">
                <a16:creationId xmlns:a16="http://schemas.microsoft.com/office/drawing/2014/main" id="{EC2432A4-E710-495B-9EC8-757AEB7BF652}"/>
              </a:ext>
            </a:extLst>
          </p:cNvPr>
          <p:cNvSpPr/>
          <p:nvPr/>
        </p:nvSpPr>
        <p:spPr>
          <a:xfrm>
            <a:off x="1129551" y="4237800"/>
            <a:ext cx="5199529" cy="504000"/>
          </a:xfrm>
          <a:prstGeom prst="cloud">
            <a:avLst/>
          </a:prstGeom>
          <a:solidFill>
            <a:schemeClr val="bg1">
              <a:lumMod val="6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nl-NL" dirty="0"/>
              <a:t>IaaS</a:t>
            </a:r>
            <a:endParaRPr lang="en-NL" dirty="0"/>
          </a:p>
        </p:txBody>
      </p:sp>
      <p:sp>
        <p:nvSpPr>
          <p:cNvPr id="6" name="Cloud 5">
            <a:extLst>
              <a:ext uri="{FF2B5EF4-FFF2-40B4-BE49-F238E27FC236}">
                <a16:creationId xmlns:a16="http://schemas.microsoft.com/office/drawing/2014/main" id="{C3CAD902-476B-4B26-A9AD-F504ABE78232}"/>
              </a:ext>
            </a:extLst>
          </p:cNvPr>
          <p:cNvSpPr/>
          <p:nvPr/>
        </p:nvSpPr>
        <p:spPr>
          <a:xfrm>
            <a:off x="1057833" y="3553130"/>
            <a:ext cx="5199529" cy="851647"/>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nl-NL"/>
              <a:t>PaaS</a:t>
            </a:r>
            <a:endParaRPr lang="en-NL" dirty="0"/>
          </a:p>
        </p:txBody>
      </p:sp>
      <p:sp>
        <p:nvSpPr>
          <p:cNvPr id="32" name="Cloud 31">
            <a:extLst>
              <a:ext uri="{FF2B5EF4-FFF2-40B4-BE49-F238E27FC236}">
                <a16:creationId xmlns:a16="http://schemas.microsoft.com/office/drawing/2014/main" id="{9F9D000B-5476-4B75-8FAB-57C0D00B5FDE}"/>
              </a:ext>
            </a:extLst>
          </p:cNvPr>
          <p:cNvSpPr/>
          <p:nvPr/>
        </p:nvSpPr>
        <p:spPr>
          <a:xfrm>
            <a:off x="3543543" y="3142754"/>
            <a:ext cx="889659"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2" name="Title 1">
            <a:extLst>
              <a:ext uri="{FF2B5EF4-FFF2-40B4-BE49-F238E27FC236}">
                <a16:creationId xmlns:a16="http://schemas.microsoft.com/office/drawing/2014/main" id="{71D3F85F-101C-4FF3-B4AF-D968FAC6A98A}"/>
              </a:ext>
            </a:extLst>
          </p:cNvPr>
          <p:cNvSpPr>
            <a:spLocks noGrp="1"/>
          </p:cNvSpPr>
          <p:nvPr>
            <p:ph type="title"/>
          </p:nvPr>
        </p:nvSpPr>
        <p:spPr/>
        <p:txBody>
          <a:bodyPr/>
          <a:lstStyle/>
          <a:p>
            <a:r>
              <a:rPr lang="nl-NL" dirty="0"/>
              <a:t>Cloud Native Application</a:t>
            </a:r>
            <a:endParaRPr lang="en-NL" dirty="0"/>
          </a:p>
        </p:txBody>
      </p:sp>
      <p:sp>
        <p:nvSpPr>
          <p:cNvPr id="4" name="Footer Placeholder 3">
            <a:extLst>
              <a:ext uri="{FF2B5EF4-FFF2-40B4-BE49-F238E27FC236}">
                <a16:creationId xmlns:a16="http://schemas.microsoft.com/office/drawing/2014/main" id="{C56A215F-5BE6-48B9-829E-6370889C15CE}"/>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17" name="Oval 16">
            <a:extLst>
              <a:ext uri="{FF2B5EF4-FFF2-40B4-BE49-F238E27FC236}">
                <a16:creationId xmlns:a16="http://schemas.microsoft.com/office/drawing/2014/main" id="{727A261F-240E-4EFE-8D17-E05055C7BC85}"/>
              </a:ext>
            </a:extLst>
          </p:cNvPr>
          <p:cNvSpPr/>
          <p:nvPr/>
        </p:nvSpPr>
        <p:spPr>
          <a:xfrm>
            <a:off x="224116" y="792000"/>
            <a:ext cx="7674284" cy="2922187"/>
          </a:xfrm>
          <a:custGeom>
            <a:avLst/>
            <a:gdLst>
              <a:gd name="connsiteX0" fmla="*/ 0 w 7674284"/>
              <a:gd name="connsiteY0" fmla="*/ 1461094 h 2922187"/>
              <a:gd name="connsiteX1" fmla="*/ 3837142 w 7674284"/>
              <a:gd name="connsiteY1" fmla="*/ 0 h 2922187"/>
              <a:gd name="connsiteX2" fmla="*/ 7674284 w 7674284"/>
              <a:gd name="connsiteY2" fmla="*/ 1461094 h 2922187"/>
              <a:gd name="connsiteX3" fmla="*/ 3837142 w 7674284"/>
              <a:gd name="connsiteY3" fmla="*/ 2922188 h 2922187"/>
              <a:gd name="connsiteX4" fmla="*/ 0 w 7674284"/>
              <a:gd name="connsiteY4" fmla="*/ 1461094 h 2922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4284" h="2922187" extrusionOk="0">
                <a:moveTo>
                  <a:pt x="0" y="1461094"/>
                </a:moveTo>
                <a:cubicBezTo>
                  <a:pt x="-48398" y="973028"/>
                  <a:pt x="1773154" y="-176396"/>
                  <a:pt x="3837142" y="0"/>
                </a:cubicBezTo>
                <a:cubicBezTo>
                  <a:pt x="6089296" y="-23784"/>
                  <a:pt x="7783007" y="735054"/>
                  <a:pt x="7674284" y="1461094"/>
                </a:cubicBezTo>
                <a:cubicBezTo>
                  <a:pt x="7511842" y="1993796"/>
                  <a:pt x="5940733" y="3041834"/>
                  <a:pt x="3837142" y="2922188"/>
                </a:cubicBezTo>
                <a:cubicBezTo>
                  <a:pt x="1543870" y="2967339"/>
                  <a:pt x="28298" y="2297561"/>
                  <a:pt x="0" y="1461094"/>
                </a:cubicBezTo>
                <a:close/>
              </a:path>
            </a:pathLst>
          </a:custGeom>
          <a:noFill/>
          <a:ln w="28575">
            <a:solidFill>
              <a:schemeClr val="tx2">
                <a:lumMod val="60000"/>
                <a:lumOff val="40000"/>
              </a:schemeClr>
            </a:solidFill>
            <a:extLst>
              <a:ext uri="{C807C97D-BFC1-408E-A445-0C87EB9F89A2}">
                <ask:lineSketchStyleProps xmlns:ask="http://schemas.microsoft.com/office/drawing/2018/sketchyshapes" sd="3567301936">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Cloud 21">
            <a:extLst>
              <a:ext uri="{FF2B5EF4-FFF2-40B4-BE49-F238E27FC236}">
                <a16:creationId xmlns:a16="http://schemas.microsoft.com/office/drawing/2014/main" id="{30F684B7-D71A-4B43-936B-5FEF9B2B8FD6}"/>
              </a:ext>
            </a:extLst>
          </p:cNvPr>
          <p:cNvSpPr/>
          <p:nvPr/>
        </p:nvSpPr>
        <p:spPr>
          <a:xfrm>
            <a:off x="4591480" y="2819005"/>
            <a:ext cx="1237129" cy="247808"/>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23" name="Cloud 22">
            <a:extLst>
              <a:ext uri="{FF2B5EF4-FFF2-40B4-BE49-F238E27FC236}">
                <a16:creationId xmlns:a16="http://schemas.microsoft.com/office/drawing/2014/main" id="{9073F8E1-5273-4118-BBC9-AC62962346C3}"/>
              </a:ext>
            </a:extLst>
          </p:cNvPr>
          <p:cNvSpPr/>
          <p:nvPr/>
        </p:nvSpPr>
        <p:spPr>
          <a:xfrm>
            <a:off x="2908792" y="1690147"/>
            <a:ext cx="1201270"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24" name="Cloud 23">
            <a:extLst>
              <a:ext uri="{FF2B5EF4-FFF2-40B4-BE49-F238E27FC236}">
                <a16:creationId xmlns:a16="http://schemas.microsoft.com/office/drawing/2014/main" id="{8BFC6407-46C6-403E-802A-0D573021083B}"/>
              </a:ext>
            </a:extLst>
          </p:cNvPr>
          <p:cNvSpPr/>
          <p:nvPr/>
        </p:nvSpPr>
        <p:spPr>
          <a:xfrm rot="21019716">
            <a:off x="1433964" y="1578792"/>
            <a:ext cx="1201270" cy="247862"/>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19" name="Rectangle: Rounded Corners 18">
            <a:extLst>
              <a:ext uri="{FF2B5EF4-FFF2-40B4-BE49-F238E27FC236}">
                <a16:creationId xmlns:a16="http://schemas.microsoft.com/office/drawing/2014/main" id="{11532E4C-8729-4068-B18C-CC61D46AD84A}"/>
              </a:ext>
            </a:extLst>
          </p:cNvPr>
          <p:cNvSpPr/>
          <p:nvPr/>
        </p:nvSpPr>
        <p:spPr>
          <a:xfrm rot="20876395">
            <a:off x="1531694" y="1296775"/>
            <a:ext cx="914400" cy="384325"/>
          </a:xfrm>
          <a:prstGeom prst="round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lt1"/>
                </a:solidFill>
              </a:rPr>
              <a:t>API Gateway</a:t>
            </a:r>
            <a:endParaRPr lang="en-NL" sz="1050" dirty="0">
              <a:solidFill>
                <a:schemeClr val="lt1"/>
              </a:solidFill>
            </a:endParaRPr>
          </a:p>
        </p:txBody>
      </p:sp>
      <p:sp>
        <p:nvSpPr>
          <p:cNvPr id="25" name="Flowchart: Direct Access Storage 24">
            <a:extLst>
              <a:ext uri="{FF2B5EF4-FFF2-40B4-BE49-F238E27FC236}">
                <a16:creationId xmlns:a16="http://schemas.microsoft.com/office/drawing/2014/main" id="{CCEEA22F-4834-4F0D-94A0-14D16A66F206}"/>
              </a:ext>
            </a:extLst>
          </p:cNvPr>
          <p:cNvSpPr/>
          <p:nvPr/>
        </p:nvSpPr>
        <p:spPr>
          <a:xfrm>
            <a:off x="3019120" y="1434597"/>
            <a:ext cx="1019858" cy="372059"/>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Event Hub</a:t>
            </a:r>
            <a:endParaRPr lang="en-NL" sz="1000" dirty="0"/>
          </a:p>
        </p:txBody>
      </p:sp>
      <p:sp>
        <p:nvSpPr>
          <p:cNvPr id="28" name="Cloud 27">
            <a:extLst>
              <a:ext uri="{FF2B5EF4-FFF2-40B4-BE49-F238E27FC236}">
                <a16:creationId xmlns:a16="http://schemas.microsoft.com/office/drawing/2014/main" id="{DA428F48-A676-4616-854B-FD9824EF5BB3}"/>
              </a:ext>
            </a:extLst>
          </p:cNvPr>
          <p:cNvSpPr/>
          <p:nvPr/>
        </p:nvSpPr>
        <p:spPr>
          <a:xfrm>
            <a:off x="2934005" y="2704923"/>
            <a:ext cx="889659"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27" name="Cube 26">
            <a:extLst>
              <a:ext uri="{FF2B5EF4-FFF2-40B4-BE49-F238E27FC236}">
                <a16:creationId xmlns:a16="http://schemas.microsoft.com/office/drawing/2014/main" id="{5725709D-1E2D-4499-AB36-45090D108493}"/>
              </a:ext>
            </a:extLst>
          </p:cNvPr>
          <p:cNvSpPr/>
          <p:nvPr/>
        </p:nvSpPr>
        <p:spPr>
          <a:xfrm>
            <a:off x="3126270" y="2484664"/>
            <a:ext cx="603107"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Vault</a:t>
            </a:r>
            <a:endParaRPr lang="en-NL" sz="1100" dirty="0"/>
          </a:p>
        </p:txBody>
      </p:sp>
      <p:sp>
        <p:nvSpPr>
          <p:cNvPr id="29" name="Cloud 28">
            <a:extLst>
              <a:ext uri="{FF2B5EF4-FFF2-40B4-BE49-F238E27FC236}">
                <a16:creationId xmlns:a16="http://schemas.microsoft.com/office/drawing/2014/main" id="{AA13AD2C-0F68-43AC-B9AE-577350D4911E}"/>
              </a:ext>
            </a:extLst>
          </p:cNvPr>
          <p:cNvSpPr/>
          <p:nvPr/>
        </p:nvSpPr>
        <p:spPr>
          <a:xfrm>
            <a:off x="1392807" y="2914367"/>
            <a:ext cx="859678" cy="148207"/>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30" name="Flowchart: Magnetic Disk 29">
            <a:extLst>
              <a:ext uri="{FF2B5EF4-FFF2-40B4-BE49-F238E27FC236}">
                <a16:creationId xmlns:a16="http://schemas.microsoft.com/office/drawing/2014/main" id="{5E1DD244-DB21-4877-9E59-DD50572506B5}"/>
              </a:ext>
            </a:extLst>
          </p:cNvPr>
          <p:cNvSpPr/>
          <p:nvPr/>
        </p:nvSpPr>
        <p:spPr>
          <a:xfrm>
            <a:off x="1597143" y="2543976"/>
            <a:ext cx="402777" cy="42246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1" name="Rectangle: Rounded Corners 30">
            <a:extLst>
              <a:ext uri="{FF2B5EF4-FFF2-40B4-BE49-F238E27FC236}">
                <a16:creationId xmlns:a16="http://schemas.microsoft.com/office/drawing/2014/main" id="{75387B8F-C3F5-4E06-B9A4-21CD1D55C59D}"/>
              </a:ext>
            </a:extLst>
          </p:cNvPr>
          <p:cNvSpPr/>
          <p:nvPr/>
        </p:nvSpPr>
        <p:spPr>
          <a:xfrm>
            <a:off x="1810377" y="1876358"/>
            <a:ext cx="741759" cy="326181"/>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err="1"/>
              <a:t>Function</a:t>
            </a:r>
            <a:endParaRPr lang="en-NL" sz="1050" dirty="0"/>
          </a:p>
        </p:txBody>
      </p:sp>
      <p:sp>
        <p:nvSpPr>
          <p:cNvPr id="33" name="Cube 32">
            <a:extLst>
              <a:ext uri="{FF2B5EF4-FFF2-40B4-BE49-F238E27FC236}">
                <a16:creationId xmlns:a16="http://schemas.microsoft.com/office/drawing/2014/main" id="{D7094762-DB6A-4CAE-BCE9-486BC01C2776}"/>
              </a:ext>
            </a:extLst>
          </p:cNvPr>
          <p:cNvSpPr/>
          <p:nvPr/>
        </p:nvSpPr>
        <p:spPr>
          <a:xfrm>
            <a:off x="3735808" y="2922495"/>
            <a:ext cx="603107"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IAM</a:t>
            </a:r>
            <a:endParaRPr lang="en-NL" sz="1100" dirty="0"/>
          </a:p>
        </p:txBody>
      </p:sp>
      <p:sp>
        <p:nvSpPr>
          <p:cNvPr id="34" name="Cloud 33">
            <a:extLst>
              <a:ext uri="{FF2B5EF4-FFF2-40B4-BE49-F238E27FC236}">
                <a16:creationId xmlns:a16="http://schemas.microsoft.com/office/drawing/2014/main" id="{C4AFA059-C4E9-4F36-8194-A2296CEA321D}"/>
              </a:ext>
            </a:extLst>
          </p:cNvPr>
          <p:cNvSpPr/>
          <p:nvPr/>
        </p:nvSpPr>
        <p:spPr>
          <a:xfrm>
            <a:off x="5193060" y="2191381"/>
            <a:ext cx="1338953"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35" name="Cube 34">
            <a:extLst>
              <a:ext uri="{FF2B5EF4-FFF2-40B4-BE49-F238E27FC236}">
                <a16:creationId xmlns:a16="http://schemas.microsoft.com/office/drawing/2014/main" id="{45D8AACA-57DE-49D0-9ED2-35B2CA984800}"/>
              </a:ext>
            </a:extLst>
          </p:cNvPr>
          <p:cNvSpPr/>
          <p:nvPr/>
        </p:nvSpPr>
        <p:spPr>
          <a:xfrm>
            <a:off x="5391732" y="1872405"/>
            <a:ext cx="1060090" cy="439876"/>
          </a:xfrm>
          <a:prstGeom prst="cube">
            <a:avLst>
              <a:gd name="adj" fmla="val 426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Container Engine</a:t>
            </a:r>
            <a:endParaRPr lang="en-NL" sz="1100" dirty="0"/>
          </a:p>
        </p:txBody>
      </p:sp>
      <p:sp>
        <p:nvSpPr>
          <p:cNvPr id="36" name="Cube 35">
            <a:extLst>
              <a:ext uri="{FF2B5EF4-FFF2-40B4-BE49-F238E27FC236}">
                <a16:creationId xmlns:a16="http://schemas.microsoft.com/office/drawing/2014/main" id="{32CC8783-3A3C-4486-8EC9-BC7A445412C6}"/>
              </a:ext>
            </a:extLst>
          </p:cNvPr>
          <p:cNvSpPr/>
          <p:nvPr/>
        </p:nvSpPr>
        <p:spPr>
          <a:xfrm>
            <a:off x="5564317" y="1567683"/>
            <a:ext cx="636001" cy="439876"/>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t>Web App</a:t>
            </a:r>
            <a:endParaRPr lang="en-NL" sz="1050" dirty="0"/>
          </a:p>
        </p:txBody>
      </p:sp>
      <p:sp>
        <p:nvSpPr>
          <p:cNvPr id="37" name="Rectangle: Rounded Corners 36">
            <a:extLst>
              <a:ext uri="{FF2B5EF4-FFF2-40B4-BE49-F238E27FC236}">
                <a16:creationId xmlns:a16="http://schemas.microsoft.com/office/drawing/2014/main" id="{7902CD9A-F1ED-4DCE-945C-874198129232}"/>
              </a:ext>
            </a:extLst>
          </p:cNvPr>
          <p:cNvSpPr/>
          <p:nvPr/>
        </p:nvSpPr>
        <p:spPr>
          <a:xfrm>
            <a:off x="4513235" y="1258771"/>
            <a:ext cx="741759" cy="326181"/>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err="1"/>
              <a:t>Function</a:t>
            </a:r>
            <a:endParaRPr lang="en-NL" sz="1050" dirty="0"/>
          </a:p>
        </p:txBody>
      </p:sp>
      <p:cxnSp>
        <p:nvCxnSpPr>
          <p:cNvPr id="39" name="Straight Arrow Connector 38">
            <a:extLst>
              <a:ext uri="{FF2B5EF4-FFF2-40B4-BE49-F238E27FC236}">
                <a16:creationId xmlns:a16="http://schemas.microsoft.com/office/drawing/2014/main" id="{06EB14A5-3DFE-4A7E-8734-1ECA2908F416}"/>
              </a:ext>
            </a:extLst>
          </p:cNvPr>
          <p:cNvCxnSpPr>
            <a:cxnSpLocks/>
            <a:stCxn id="19" idx="2"/>
            <a:endCxn id="31" idx="0"/>
          </p:cNvCxnSpPr>
          <p:nvPr/>
        </p:nvCxnSpPr>
        <p:spPr>
          <a:xfrm>
            <a:off x="2029044" y="1676859"/>
            <a:ext cx="152213" cy="199499"/>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5B2C7B6-E350-4084-82A9-EBEECBA93B87}"/>
              </a:ext>
            </a:extLst>
          </p:cNvPr>
          <p:cNvCxnSpPr>
            <a:stCxn id="31" idx="3"/>
            <a:endCxn id="25" idx="1"/>
          </p:cNvCxnSpPr>
          <p:nvPr/>
        </p:nvCxnSpPr>
        <p:spPr>
          <a:xfrm flipV="1">
            <a:off x="2552136" y="1620627"/>
            <a:ext cx="466984" cy="418822"/>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720B94C-FFE9-4D02-BBDA-33C53F363380}"/>
              </a:ext>
            </a:extLst>
          </p:cNvPr>
          <p:cNvCxnSpPr>
            <a:stCxn id="31" idx="2"/>
            <a:endCxn id="30" idx="1"/>
          </p:cNvCxnSpPr>
          <p:nvPr/>
        </p:nvCxnSpPr>
        <p:spPr>
          <a:xfrm flipH="1">
            <a:off x="1798532" y="2202539"/>
            <a:ext cx="382725" cy="341437"/>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08F446C-4D5C-4290-A9F6-1303D822D4D2}"/>
              </a:ext>
            </a:extLst>
          </p:cNvPr>
          <p:cNvCxnSpPr>
            <a:stCxn id="25" idx="4"/>
            <a:endCxn id="37" idx="1"/>
          </p:cNvCxnSpPr>
          <p:nvPr/>
        </p:nvCxnSpPr>
        <p:spPr>
          <a:xfrm flipV="1">
            <a:off x="4038978" y="1421862"/>
            <a:ext cx="474257" cy="198765"/>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D729F52-7CC2-4591-8B08-FACF6D3CF93D}"/>
              </a:ext>
            </a:extLst>
          </p:cNvPr>
          <p:cNvCxnSpPr>
            <a:cxnSpLocks/>
            <a:stCxn id="84" idx="2"/>
          </p:cNvCxnSpPr>
          <p:nvPr/>
        </p:nvCxnSpPr>
        <p:spPr>
          <a:xfrm>
            <a:off x="5080875" y="1582783"/>
            <a:ext cx="472671" cy="135154"/>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6A71C1-F44C-497B-BC22-1D2F2BB97FCC}"/>
              </a:ext>
            </a:extLst>
          </p:cNvPr>
          <p:cNvCxnSpPr>
            <a:cxnSpLocks/>
            <a:stCxn id="36" idx="3"/>
            <a:endCxn id="21" idx="1"/>
          </p:cNvCxnSpPr>
          <p:nvPr/>
        </p:nvCxnSpPr>
        <p:spPr>
          <a:xfrm flipH="1">
            <a:off x="5221939" y="2007559"/>
            <a:ext cx="605394" cy="542878"/>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Arrow: Down 50">
            <a:extLst>
              <a:ext uri="{FF2B5EF4-FFF2-40B4-BE49-F238E27FC236}">
                <a16:creationId xmlns:a16="http://schemas.microsoft.com/office/drawing/2014/main" id="{643B7647-FA73-4313-BB36-A9B7DEF9B9A9}"/>
              </a:ext>
            </a:extLst>
          </p:cNvPr>
          <p:cNvSpPr/>
          <p:nvPr/>
        </p:nvSpPr>
        <p:spPr>
          <a:xfrm rot="18071615">
            <a:off x="508661" y="897755"/>
            <a:ext cx="197224" cy="3639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3" name="Straight Arrow Connector 52">
            <a:extLst>
              <a:ext uri="{FF2B5EF4-FFF2-40B4-BE49-F238E27FC236}">
                <a16:creationId xmlns:a16="http://schemas.microsoft.com/office/drawing/2014/main" id="{C77A1183-402C-454F-8464-5737439AFA7D}"/>
              </a:ext>
            </a:extLst>
          </p:cNvPr>
          <p:cNvCxnSpPr>
            <a:endCxn id="27" idx="2"/>
          </p:cNvCxnSpPr>
          <p:nvPr/>
        </p:nvCxnSpPr>
        <p:spPr>
          <a:xfrm>
            <a:off x="2552197" y="2203102"/>
            <a:ext cx="574073" cy="490877"/>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Cloud 53">
            <a:extLst>
              <a:ext uri="{FF2B5EF4-FFF2-40B4-BE49-F238E27FC236}">
                <a16:creationId xmlns:a16="http://schemas.microsoft.com/office/drawing/2014/main" id="{5A05AA35-2DB7-44B9-9546-23568A6FFD94}"/>
              </a:ext>
            </a:extLst>
          </p:cNvPr>
          <p:cNvSpPr/>
          <p:nvPr/>
        </p:nvSpPr>
        <p:spPr>
          <a:xfrm>
            <a:off x="3516217" y="1053805"/>
            <a:ext cx="889659"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55" name="Cube 54">
            <a:extLst>
              <a:ext uri="{FF2B5EF4-FFF2-40B4-BE49-F238E27FC236}">
                <a16:creationId xmlns:a16="http://schemas.microsoft.com/office/drawing/2014/main" id="{0A3DA4E1-546E-4FCF-A0F0-B4FA71B7E6DA}"/>
              </a:ext>
            </a:extLst>
          </p:cNvPr>
          <p:cNvSpPr/>
          <p:nvPr/>
        </p:nvSpPr>
        <p:spPr>
          <a:xfrm>
            <a:off x="3612774" y="833546"/>
            <a:ext cx="698816"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Cache</a:t>
            </a:r>
            <a:endParaRPr lang="en-NL" sz="1100" dirty="0"/>
          </a:p>
        </p:txBody>
      </p:sp>
      <p:cxnSp>
        <p:nvCxnSpPr>
          <p:cNvPr id="57" name="Straight Arrow Connector 56">
            <a:extLst>
              <a:ext uri="{FF2B5EF4-FFF2-40B4-BE49-F238E27FC236}">
                <a16:creationId xmlns:a16="http://schemas.microsoft.com/office/drawing/2014/main" id="{C5C89E50-0373-49FA-8047-EC6239266B3E}"/>
              </a:ext>
            </a:extLst>
          </p:cNvPr>
          <p:cNvCxnSpPr>
            <a:endCxn id="55" idx="4"/>
          </p:cNvCxnSpPr>
          <p:nvPr/>
        </p:nvCxnSpPr>
        <p:spPr>
          <a:xfrm flipH="1" flipV="1">
            <a:off x="4227864" y="1042861"/>
            <a:ext cx="285371" cy="252744"/>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03B0F01-4EBE-4A95-B3FF-A7F17142F560}"/>
              </a:ext>
            </a:extLst>
          </p:cNvPr>
          <p:cNvCxnSpPr>
            <a:cxnSpLocks/>
            <a:stCxn id="36" idx="2"/>
            <a:endCxn id="33" idx="0"/>
          </p:cNvCxnSpPr>
          <p:nvPr/>
        </p:nvCxnSpPr>
        <p:spPr>
          <a:xfrm flipH="1">
            <a:off x="4079225" y="1842606"/>
            <a:ext cx="1485092" cy="1079889"/>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Cloud 59">
            <a:extLst>
              <a:ext uri="{FF2B5EF4-FFF2-40B4-BE49-F238E27FC236}">
                <a16:creationId xmlns:a16="http://schemas.microsoft.com/office/drawing/2014/main" id="{BFF93F63-97EB-420B-B451-678E8D167C2F}"/>
              </a:ext>
            </a:extLst>
          </p:cNvPr>
          <p:cNvSpPr/>
          <p:nvPr/>
        </p:nvSpPr>
        <p:spPr>
          <a:xfrm>
            <a:off x="5933571" y="2892138"/>
            <a:ext cx="889659"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61" name="Cube 60">
            <a:extLst>
              <a:ext uri="{FF2B5EF4-FFF2-40B4-BE49-F238E27FC236}">
                <a16:creationId xmlns:a16="http://schemas.microsoft.com/office/drawing/2014/main" id="{A0BCC00E-47D2-4EB8-B310-431AE581D602}"/>
              </a:ext>
            </a:extLst>
          </p:cNvPr>
          <p:cNvSpPr/>
          <p:nvPr/>
        </p:nvSpPr>
        <p:spPr>
          <a:xfrm>
            <a:off x="6125836" y="2671879"/>
            <a:ext cx="603107"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Mail</a:t>
            </a:r>
            <a:endParaRPr lang="en-NL" sz="1100" dirty="0"/>
          </a:p>
        </p:txBody>
      </p:sp>
      <p:cxnSp>
        <p:nvCxnSpPr>
          <p:cNvPr id="63" name="Straight Arrow Connector 62">
            <a:extLst>
              <a:ext uri="{FF2B5EF4-FFF2-40B4-BE49-F238E27FC236}">
                <a16:creationId xmlns:a16="http://schemas.microsoft.com/office/drawing/2014/main" id="{5329BF7A-EC0E-40D1-B112-E77D2140CBB4}"/>
              </a:ext>
            </a:extLst>
          </p:cNvPr>
          <p:cNvCxnSpPr>
            <a:cxnSpLocks/>
            <a:stCxn id="85" idx="2"/>
            <a:endCxn id="61" idx="0"/>
          </p:cNvCxnSpPr>
          <p:nvPr/>
        </p:nvCxnSpPr>
        <p:spPr>
          <a:xfrm>
            <a:off x="6012643" y="1988249"/>
            <a:ext cx="456610" cy="683630"/>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Cube 65">
            <a:extLst>
              <a:ext uri="{FF2B5EF4-FFF2-40B4-BE49-F238E27FC236}">
                <a16:creationId xmlns:a16="http://schemas.microsoft.com/office/drawing/2014/main" id="{553B9C72-CC18-4099-9665-EAED66D0EB5D}"/>
              </a:ext>
            </a:extLst>
          </p:cNvPr>
          <p:cNvSpPr/>
          <p:nvPr/>
        </p:nvSpPr>
        <p:spPr>
          <a:xfrm>
            <a:off x="1599440" y="3720720"/>
            <a:ext cx="780908"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Monitor</a:t>
            </a:r>
            <a:endParaRPr lang="en-NL" sz="1100" dirty="0"/>
          </a:p>
        </p:txBody>
      </p:sp>
      <p:sp>
        <p:nvSpPr>
          <p:cNvPr id="67" name="Cube 66">
            <a:extLst>
              <a:ext uri="{FF2B5EF4-FFF2-40B4-BE49-F238E27FC236}">
                <a16:creationId xmlns:a16="http://schemas.microsoft.com/office/drawing/2014/main" id="{FB241E8D-F554-43BC-85EA-A7F6DCEB1574}"/>
              </a:ext>
            </a:extLst>
          </p:cNvPr>
          <p:cNvSpPr/>
          <p:nvPr/>
        </p:nvSpPr>
        <p:spPr>
          <a:xfrm>
            <a:off x="4931367" y="3798475"/>
            <a:ext cx="780908"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Scaling</a:t>
            </a:r>
            <a:endParaRPr lang="en-NL" sz="1100" dirty="0"/>
          </a:p>
        </p:txBody>
      </p:sp>
      <p:cxnSp>
        <p:nvCxnSpPr>
          <p:cNvPr id="75" name="Straight Arrow Connector 74">
            <a:extLst>
              <a:ext uri="{FF2B5EF4-FFF2-40B4-BE49-F238E27FC236}">
                <a16:creationId xmlns:a16="http://schemas.microsoft.com/office/drawing/2014/main" id="{B7C0CA70-46DF-44BA-A08E-29C81323A59C}"/>
              </a:ext>
            </a:extLst>
          </p:cNvPr>
          <p:cNvCxnSpPr>
            <a:stCxn id="73" idx="2"/>
            <a:endCxn id="19" idx="1"/>
          </p:cNvCxnSpPr>
          <p:nvPr/>
        </p:nvCxnSpPr>
        <p:spPr>
          <a:xfrm>
            <a:off x="1042349" y="1469775"/>
            <a:ext cx="499436" cy="114689"/>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C6EFC49F-9739-4FC7-AF1B-D6EBC709F0C6}"/>
              </a:ext>
            </a:extLst>
          </p:cNvPr>
          <p:cNvCxnSpPr>
            <a:stCxn id="37" idx="0"/>
          </p:cNvCxnSpPr>
          <p:nvPr/>
        </p:nvCxnSpPr>
        <p:spPr>
          <a:xfrm flipV="1">
            <a:off x="4884115" y="614824"/>
            <a:ext cx="189906" cy="643947"/>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Cube 77">
            <a:extLst>
              <a:ext uri="{FF2B5EF4-FFF2-40B4-BE49-F238E27FC236}">
                <a16:creationId xmlns:a16="http://schemas.microsoft.com/office/drawing/2014/main" id="{0AE7A649-DBBD-45D1-AAC8-AFA5B5EA4591}"/>
              </a:ext>
            </a:extLst>
          </p:cNvPr>
          <p:cNvSpPr/>
          <p:nvPr/>
        </p:nvSpPr>
        <p:spPr>
          <a:xfrm>
            <a:off x="2380348" y="3770362"/>
            <a:ext cx="780908" cy="45590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Alert &amp; </a:t>
            </a:r>
            <a:r>
              <a:rPr lang="nl-NL" sz="1000" dirty="0" err="1"/>
              <a:t>Notify</a:t>
            </a:r>
            <a:endParaRPr lang="en-NL" sz="1000" dirty="0"/>
          </a:p>
        </p:txBody>
      </p:sp>
      <p:sp>
        <p:nvSpPr>
          <p:cNvPr id="79" name="Speech Bubble: Rectangle with Corners Rounded 78">
            <a:extLst>
              <a:ext uri="{FF2B5EF4-FFF2-40B4-BE49-F238E27FC236}">
                <a16:creationId xmlns:a16="http://schemas.microsoft.com/office/drawing/2014/main" id="{0F0705A3-3C31-4D9F-B9A3-D64A9EB67487}"/>
              </a:ext>
            </a:extLst>
          </p:cNvPr>
          <p:cNvSpPr/>
          <p:nvPr/>
        </p:nvSpPr>
        <p:spPr>
          <a:xfrm>
            <a:off x="6841335" y="2357718"/>
            <a:ext cx="2221980" cy="2404901"/>
          </a:xfrm>
          <a:custGeom>
            <a:avLst/>
            <a:gdLst>
              <a:gd name="connsiteX0" fmla="*/ 0 w 2221980"/>
              <a:gd name="connsiteY0" fmla="*/ 370337 h 2404901"/>
              <a:gd name="connsiteX1" fmla="*/ 370337 w 2221980"/>
              <a:gd name="connsiteY1" fmla="*/ 0 h 2404901"/>
              <a:gd name="connsiteX2" fmla="*/ 370330 w 2221980"/>
              <a:gd name="connsiteY2" fmla="*/ 0 h 2404901"/>
              <a:gd name="connsiteX3" fmla="*/ 370330 w 2221980"/>
              <a:gd name="connsiteY3" fmla="*/ 0 h 2404901"/>
              <a:gd name="connsiteX4" fmla="*/ 925825 w 2221980"/>
              <a:gd name="connsiteY4" fmla="*/ 0 h 2404901"/>
              <a:gd name="connsiteX5" fmla="*/ 1360959 w 2221980"/>
              <a:gd name="connsiteY5" fmla="*/ 0 h 2404901"/>
              <a:gd name="connsiteX6" fmla="*/ 1851643 w 2221980"/>
              <a:gd name="connsiteY6" fmla="*/ 0 h 2404901"/>
              <a:gd name="connsiteX7" fmla="*/ 2221980 w 2221980"/>
              <a:gd name="connsiteY7" fmla="*/ 370337 h 2404901"/>
              <a:gd name="connsiteX8" fmla="*/ 2221980 w 2221980"/>
              <a:gd name="connsiteY8" fmla="*/ 886598 h 2404901"/>
              <a:gd name="connsiteX9" fmla="*/ 2221980 w 2221980"/>
              <a:gd name="connsiteY9" fmla="*/ 1402859 h 2404901"/>
              <a:gd name="connsiteX10" fmla="*/ 2221980 w 2221980"/>
              <a:gd name="connsiteY10" fmla="*/ 1402859 h 2404901"/>
              <a:gd name="connsiteX11" fmla="*/ 2221980 w 2221980"/>
              <a:gd name="connsiteY11" fmla="*/ 1691447 h 2404901"/>
              <a:gd name="connsiteX12" fmla="*/ 2221980 w 2221980"/>
              <a:gd name="connsiteY12" fmla="*/ 2004084 h 2404901"/>
              <a:gd name="connsiteX13" fmla="*/ 2221980 w 2221980"/>
              <a:gd name="connsiteY13" fmla="*/ 2034564 h 2404901"/>
              <a:gd name="connsiteX14" fmla="*/ 1851643 w 2221980"/>
              <a:gd name="connsiteY14" fmla="*/ 2404901 h 2404901"/>
              <a:gd name="connsiteX15" fmla="*/ 1397992 w 2221980"/>
              <a:gd name="connsiteY15" fmla="*/ 2404901 h 2404901"/>
              <a:gd name="connsiteX16" fmla="*/ 925825 w 2221980"/>
              <a:gd name="connsiteY16" fmla="*/ 2404901 h 2404901"/>
              <a:gd name="connsiteX17" fmla="*/ 370330 w 2221980"/>
              <a:gd name="connsiteY17" fmla="*/ 2404901 h 2404901"/>
              <a:gd name="connsiteX18" fmla="*/ 370330 w 2221980"/>
              <a:gd name="connsiteY18" fmla="*/ 2404901 h 2404901"/>
              <a:gd name="connsiteX19" fmla="*/ 370337 w 2221980"/>
              <a:gd name="connsiteY19" fmla="*/ 2404901 h 2404901"/>
              <a:gd name="connsiteX20" fmla="*/ 0 w 2221980"/>
              <a:gd name="connsiteY20" fmla="*/ 2034564 h 2404901"/>
              <a:gd name="connsiteX21" fmla="*/ 0 w 2221980"/>
              <a:gd name="connsiteY21" fmla="*/ 2004084 h 2404901"/>
              <a:gd name="connsiteX22" fmla="*/ -384158 w 2221980"/>
              <a:gd name="connsiteY22" fmla="*/ 1806283 h 2404901"/>
              <a:gd name="connsiteX23" fmla="*/ -753251 w 2221980"/>
              <a:gd name="connsiteY23" fmla="*/ 1616238 h 2404901"/>
              <a:gd name="connsiteX24" fmla="*/ -376626 w 2221980"/>
              <a:gd name="connsiteY24" fmla="*/ 1509549 h 2404901"/>
              <a:gd name="connsiteX25" fmla="*/ 0 w 2221980"/>
              <a:gd name="connsiteY25" fmla="*/ 1402859 h 2404901"/>
              <a:gd name="connsiteX26" fmla="*/ 0 w 2221980"/>
              <a:gd name="connsiteY26" fmla="*/ 865948 h 2404901"/>
              <a:gd name="connsiteX27" fmla="*/ 0 w 2221980"/>
              <a:gd name="connsiteY27" fmla="*/ 370337 h 240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21980" h="2404901" fill="none" extrusionOk="0">
                <a:moveTo>
                  <a:pt x="0" y="370337"/>
                </a:moveTo>
                <a:cubicBezTo>
                  <a:pt x="10554" y="200992"/>
                  <a:pt x="151123" y="33392"/>
                  <a:pt x="370337" y="0"/>
                </a:cubicBezTo>
                <a:lnTo>
                  <a:pt x="370330" y="0"/>
                </a:lnTo>
                <a:lnTo>
                  <a:pt x="370330" y="0"/>
                </a:lnTo>
                <a:cubicBezTo>
                  <a:pt x="643826" y="-65678"/>
                  <a:pt x="749895" y="36415"/>
                  <a:pt x="925825" y="0"/>
                </a:cubicBezTo>
                <a:cubicBezTo>
                  <a:pt x="1017899" y="-18148"/>
                  <a:pt x="1269719" y="1528"/>
                  <a:pt x="1360959" y="0"/>
                </a:cubicBezTo>
                <a:cubicBezTo>
                  <a:pt x="1452199" y="-1528"/>
                  <a:pt x="1690399" y="26159"/>
                  <a:pt x="1851643" y="0"/>
                </a:cubicBezTo>
                <a:cubicBezTo>
                  <a:pt x="2107284" y="-6516"/>
                  <a:pt x="2228062" y="173023"/>
                  <a:pt x="2221980" y="370337"/>
                </a:cubicBezTo>
                <a:cubicBezTo>
                  <a:pt x="2260073" y="484274"/>
                  <a:pt x="2161957" y="684604"/>
                  <a:pt x="2221980" y="886598"/>
                </a:cubicBezTo>
                <a:cubicBezTo>
                  <a:pt x="2282003" y="1088592"/>
                  <a:pt x="2167316" y="1259462"/>
                  <a:pt x="2221980" y="1402859"/>
                </a:cubicBezTo>
                <a:lnTo>
                  <a:pt x="2221980" y="1402859"/>
                </a:lnTo>
                <a:cubicBezTo>
                  <a:pt x="2228394" y="1500921"/>
                  <a:pt x="2211816" y="1613698"/>
                  <a:pt x="2221980" y="1691447"/>
                </a:cubicBezTo>
                <a:cubicBezTo>
                  <a:pt x="2232144" y="1769196"/>
                  <a:pt x="2198309" y="1902321"/>
                  <a:pt x="2221980" y="2004084"/>
                </a:cubicBezTo>
                <a:cubicBezTo>
                  <a:pt x="2224897" y="2013343"/>
                  <a:pt x="2218496" y="2023687"/>
                  <a:pt x="2221980" y="2034564"/>
                </a:cubicBezTo>
                <a:cubicBezTo>
                  <a:pt x="2230063" y="2251798"/>
                  <a:pt x="2018523" y="2374528"/>
                  <a:pt x="1851643" y="2404901"/>
                </a:cubicBezTo>
                <a:cubicBezTo>
                  <a:pt x="1663376" y="2416769"/>
                  <a:pt x="1496720" y="2388889"/>
                  <a:pt x="1397992" y="2404901"/>
                </a:cubicBezTo>
                <a:cubicBezTo>
                  <a:pt x="1299264" y="2420913"/>
                  <a:pt x="1068421" y="2381419"/>
                  <a:pt x="925825" y="2404901"/>
                </a:cubicBezTo>
                <a:cubicBezTo>
                  <a:pt x="705029" y="2410402"/>
                  <a:pt x="511841" y="2400807"/>
                  <a:pt x="370330" y="2404901"/>
                </a:cubicBezTo>
                <a:lnTo>
                  <a:pt x="370330" y="2404901"/>
                </a:lnTo>
                <a:lnTo>
                  <a:pt x="370337" y="2404901"/>
                </a:lnTo>
                <a:cubicBezTo>
                  <a:pt x="151471" y="2388596"/>
                  <a:pt x="27919" y="2260691"/>
                  <a:pt x="0" y="2034564"/>
                </a:cubicBezTo>
                <a:cubicBezTo>
                  <a:pt x="-851" y="2022974"/>
                  <a:pt x="892" y="2017979"/>
                  <a:pt x="0" y="2004084"/>
                </a:cubicBezTo>
                <a:cubicBezTo>
                  <a:pt x="-133860" y="1959792"/>
                  <a:pt x="-269112" y="1831177"/>
                  <a:pt x="-384158" y="1806283"/>
                </a:cubicBezTo>
                <a:cubicBezTo>
                  <a:pt x="-499204" y="1781389"/>
                  <a:pt x="-596045" y="1652371"/>
                  <a:pt x="-753251" y="1616238"/>
                </a:cubicBezTo>
                <a:cubicBezTo>
                  <a:pt x="-588043" y="1554825"/>
                  <a:pt x="-510847" y="1570033"/>
                  <a:pt x="-376626" y="1509549"/>
                </a:cubicBezTo>
                <a:cubicBezTo>
                  <a:pt x="-242405" y="1449065"/>
                  <a:pt x="-136683" y="1453718"/>
                  <a:pt x="0" y="1402859"/>
                </a:cubicBezTo>
                <a:cubicBezTo>
                  <a:pt x="-19468" y="1195105"/>
                  <a:pt x="11248" y="1053984"/>
                  <a:pt x="0" y="865948"/>
                </a:cubicBezTo>
                <a:cubicBezTo>
                  <a:pt x="-11248" y="677912"/>
                  <a:pt x="11202" y="601287"/>
                  <a:pt x="0" y="370337"/>
                </a:cubicBezTo>
                <a:close/>
              </a:path>
              <a:path w="2221980" h="2404901" stroke="0" extrusionOk="0">
                <a:moveTo>
                  <a:pt x="0" y="370337"/>
                </a:moveTo>
                <a:cubicBezTo>
                  <a:pt x="18824" y="219556"/>
                  <a:pt x="202974" y="-23210"/>
                  <a:pt x="370337" y="0"/>
                </a:cubicBezTo>
                <a:lnTo>
                  <a:pt x="370330" y="0"/>
                </a:lnTo>
                <a:lnTo>
                  <a:pt x="370330" y="0"/>
                </a:lnTo>
                <a:cubicBezTo>
                  <a:pt x="518485" y="-32223"/>
                  <a:pt x="765500" y="36149"/>
                  <a:pt x="925825" y="0"/>
                </a:cubicBezTo>
                <a:cubicBezTo>
                  <a:pt x="1113079" y="-27640"/>
                  <a:pt x="1254749" y="6518"/>
                  <a:pt x="1388734" y="0"/>
                </a:cubicBezTo>
                <a:cubicBezTo>
                  <a:pt x="1522719" y="-6518"/>
                  <a:pt x="1700223" y="13768"/>
                  <a:pt x="1851643" y="0"/>
                </a:cubicBezTo>
                <a:cubicBezTo>
                  <a:pt x="2006757" y="31916"/>
                  <a:pt x="2184405" y="202697"/>
                  <a:pt x="2221980" y="370337"/>
                </a:cubicBezTo>
                <a:cubicBezTo>
                  <a:pt x="2266948" y="483559"/>
                  <a:pt x="2169401" y="760233"/>
                  <a:pt x="2221980" y="896923"/>
                </a:cubicBezTo>
                <a:cubicBezTo>
                  <a:pt x="2274559" y="1033613"/>
                  <a:pt x="2213460" y="1215224"/>
                  <a:pt x="2221980" y="1402859"/>
                </a:cubicBezTo>
                <a:lnTo>
                  <a:pt x="2221980" y="1402859"/>
                </a:lnTo>
                <a:cubicBezTo>
                  <a:pt x="2242568" y="1477258"/>
                  <a:pt x="2205604" y="1625055"/>
                  <a:pt x="2221980" y="1691447"/>
                </a:cubicBezTo>
                <a:cubicBezTo>
                  <a:pt x="2238356" y="1757839"/>
                  <a:pt x="2206507" y="1919931"/>
                  <a:pt x="2221980" y="2004084"/>
                </a:cubicBezTo>
                <a:cubicBezTo>
                  <a:pt x="2223438" y="2018349"/>
                  <a:pt x="2220601" y="2020028"/>
                  <a:pt x="2221980" y="2034564"/>
                </a:cubicBezTo>
                <a:cubicBezTo>
                  <a:pt x="2205660" y="2249801"/>
                  <a:pt x="2037106" y="2461138"/>
                  <a:pt x="1851643" y="2404901"/>
                </a:cubicBezTo>
                <a:cubicBezTo>
                  <a:pt x="1648642" y="2412887"/>
                  <a:pt x="1548713" y="2397691"/>
                  <a:pt x="1388734" y="2404901"/>
                </a:cubicBezTo>
                <a:cubicBezTo>
                  <a:pt x="1228755" y="2412111"/>
                  <a:pt x="1064658" y="2390742"/>
                  <a:pt x="925825" y="2404901"/>
                </a:cubicBezTo>
                <a:cubicBezTo>
                  <a:pt x="657667" y="2427439"/>
                  <a:pt x="504324" y="2343371"/>
                  <a:pt x="370330" y="2404901"/>
                </a:cubicBezTo>
                <a:lnTo>
                  <a:pt x="370330" y="2404901"/>
                </a:lnTo>
                <a:lnTo>
                  <a:pt x="370337" y="2404901"/>
                </a:lnTo>
                <a:cubicBezTo>
                  <a:pt x="136857" y="2413251"/>
                  <a:pt x="-14441" y="2231420"/>
                  <a:pt x="0" y="2034564"/>
                </a:cubicBezTo>
                <a:cubicBezTo>
                  <a:pt x="-1768" y="2024782"/>
                  <a:pt x="1950" y="2011671"/>
                  <a:pt x="0" y="2004084"/>
                </a:cubicBezTo>
                <a:cubicBezTo>
                  <a:pt x="-110019" y="1990149"/>
                  <a:pt x="-244065" y="1861249"/>
                  <a:pt x="-384158" y="1806283"/>
                </a:cubicBezTo>
                <a:cubicBezTo>
                  <a:pt x="-524251" y="1751317"/>
                  <a:pt x="-560795" y="1677866"/>
                  <a:pt x="-753251" y="1616238"/>
                </a:cubicBezTo>
                <a:cubicBezTo>
                  <a:pt x="-630467" y="1554724"/>
                  <a:pt x="-480751" y="1567399"/>
                  <a:pt x="-391691" y="1513816"/>
                </a:cubicBezTo>
                <a:cubicBezTo>
                  <a:pt x="-302631" y="1460233"/>
                  <a:pt x="-75897" y="1441614"/>
                  <a:pt x="0" y="1402859"/>
                </a:cubicBezTo>
                <a:cubicBezTo>
                  <a:pt x="-51972" y="1205016"/>
                  <a:pt x="46055" y="1055492"/>
                  <a:pt x="0" y="896923"/>
                </a:cubicBezTo>
                <a:cubicBezTo>
                  <a:pt x="-46055" y="738354"/>
                  <a:pt x="12071" y="485071"/>
                  <a:pt x="0" y="370337"/>
                </a:cubicBezTo>
                <a:close/>
              </a:path>
            </a:pathLst>
          </a:custGeom>
          <a:solidFill>
            <a:schemeClr val="tx2">
              <a:lumMod val="20000"/>
              <a:lumOff val="80000"/>
            </a:schemeClr>
          </a:solidFill>
          <a:ln>
            <a:solidFill>
              <a:srgbClr val="C00000"/>
            </a:solidFill>
            <a:extLst>
              <a:ext uri="{C807C97D-BFC1-408E-A445-0C87EB9F89A2}">
                <ask:lineSketchStyleProps xmlns:ask="http://schemas.microsoft.com/office/drawing/2018/sketchyshapes" sd="2980688442">
                  <a:prstGeom prst="wedgeRoundRectCallout">
                    <a:avLst>
                      <a:gd name="adj1" fmla="val -83900"/>
                      <a:gd name="adj2" fmla="val 17206"/>
                      <a:gd name="adj3" fmla="val 16667"/>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lstStyle/>
          <a:p>
            <a:pPr marL="171450" indent="-171450">
              <a:buFont typeface="Arial" panose="020B0604020202020204" pitchFamily="34" charset="0"/>
              <a:buChar char="•"/>
            </a:pPr>
            <a:r>
              <a:rPr lang="nl-NL" sz="1100" dirty="0" err="1"/>
              <a:t>Managed</a:t>
            </a:r>
            <a:endParaRPr lang="nl-NL" sz="1100" dirty="0"/>
          </a:p>
          <a:p>
            <a:pPr marL="171450" indent="-171450">
              <a:buFont typeface="Arial" panose="020B0604020202020204" pitchFamily="34" charset="0"/>
              <a:buChar char="•"/>
            </a:pPr>
            <a:r>
              <a:rPr lang="nl-NL" sz="1100" dirty="0"/>
              <a:t>Quick </a:t>
            </a:r>
            <a:r>
              <a:rPr lang="nl-NL" sz="1100" dirty="0" err="1"/>
              <a:t>Provision</a:t>
            </a:r>
            <a:r>
              <a:rPr lang="nl-NL" sz="1100" dirty="0"/>
              <a:t> &amp; </a:t>
            </a:r>
            <a:r>
              <a:rPr lang="nl-NL" sz="1100" dirty="0" err="1"/>
              <a:t>Decommission</a:t>
            </a:r>
            <a:endParaRPr lang="nl-NL" sz="1100" dirty="0"/>
          </a:p>
          <a:p>
            <a:pPr marL="171450" indent="-171450">
              <a:buFont typeface="Arial" panose="020B0604020202020204" pitchFamily="34" charset="0"/>
              <a:buChar char="•"/>
            </a:pPr>
            <a:r>
              <a:rPr lang="nl-NL" sz="1100" dirty="0"/>
              <a:t>Distributed</a:t>
            </a:r>
          </a:p>
          <a:p>
            <a:pPr marL="171450" indent="-171450">
              <a:buFont typeface="Arial" panose="020B0604020202020204" pitchFamily="34" charset="0"/>
              <a:buChar char="•"/>
            </a:pPr>
            <a:r>
              <a:rPr lang="nl-NL" sz="1100" dirty="0" err="1"/>
              <a:t>Automated</a:t>
            </a:r>
            <a:endParaRPr lang="nl-NL" sz="1100" dirty="0"/>
          </a:p>
          <a:p>
            <a:pPr marL="171450" indent="-171450">
              <a:buFont typeface="Arial" panose="020B0604020202020204" pitchFamily="34" charset="0"/>
              <a:buChar char="•"/>
            </a:pPr>
            <a:r>
              <a:rPr lang="nl-NL" sz="1100" dirty="0" err="1"/>
              <a:t>Pay</a:t>
            </a:r>
            <a:r>
              <a:rPr lang="nl-NL" sz="1100" dirty="0"/>
              <a:t> per </a:t>
            </a:r>
            <a:r>
              <a:rPr lang="nl-NL" sz="1100" dirty="0" err="1"/>
              <a:t>use</a:t>
            </a:r>
            <a:r>
              <a:rPr lang="nl-NL" sz="1100" dirty="0"/>
              <a:t>/TCO</a:t>
            </a:r>
          </a:p>
          <a:p>
            <a:pPr marL="171450" indent="-171450">
              <a:buFont typeface="Arial" panose="020B0604020202020204" pitchFamily="34" charset="0"/>
              <a:buChar char="•"/>
            </a:pPr>
            <a:r>
              <a:rPr lang="nl-NL" sz="1100" dirty="0" err="1"/>
              <a:t>Vendor</a:t>
            </a:r>
            <a:r>
              <a:rPr lang="nl-NL" sz="1100" dirty="0"/>
              <a:t> takes </a:t>
            </a:r>
            <a:r>
              <a:rPr lang="nl-NL" sz="1100" dirty="0" err="1"/>
              <a:t>runtime</a:t>
            </a:r>
            <a:r>
              <a:rPr lang="nl-NL" sz="1100" dirty="0"/>
              <a:t> </a:t>
            </a:r>
            <a:r>
              <a:rPr lang="nl-NL" sz="1100" dirty="0" err="1"/>
              <a:t>responsibility</a:t>
            </a:r>
            <a:endParaRPr lang="nl-NL" sz="1100" dirty="0"/>
          </a:p>
          <a:p>
            <a:pPr marL="171450" indent="-171450">
              <a:buFont typeface="Arial" panose="020B0604020202020204" pitchFamily="34" charset="0"/>
              <a:buChar char="•"/>
            </a:pPr>
            <a:r>
              <a:rPr lang="nl-NL" sz="1100" dirty="0"/>
              <a:t>Enterprise </a:t>
            </a:r>
            <a:r>
              <a:rPr lang="nl-NL" sz="1100" dirty="0" err="1"/>
              <a:t>grade</a:t>
            </a:r>
            <a:r>
              <a:rPr lang="nl-NL" sz="1100" dirty="0"/>
              <a:t> platform </a:t>
            </a:r>
            <a:r>
              <a:rPr lang="nl-NL" sz="1100" dirty="0" err="1"/>
              <a:t>accessible</a:t>
            </a:r>
            <a:r>
              <a:rPr lang="nl-NL" sz="1100" dirty="0"/>
              <a:t> </a:t>
            </a:r>
            <a:r>
              <a:rPr lang="nl-NL" sz="1100" dirty="0" err="1"/>
              <a:t>to</a:t>
            </a:r>
            <a:r>
              <a:rPr lang="nl-NL" sz="1100" dirty="0"/>
              <a:t> startups</a:t>
            </a:r>
          </a:p>
          <a:p>
            <a:pPr marL="171450" indent="-171450">
              <a:buFont typeface="Arial" panose="020B0604020202020204" pitchFamily="34" charset="0"/>
              <a:buChar char="•"/>
            </a:pPr>
            <a:r>
              <a:rPr lang="nl-NL" sz="1100" dirty="0"/>
              <a:t>Rapid </a:t>
            </a:r>
            <a:r>
              <a:rPr lang="nl-NL" sz="1100" dirty="0" err="1"/>
              <a:t>Innovation</a:t>
            </a:r>
            <a:endParaRPr lang="nl-NL" sz="1100" dirty="0"/>
          </a:p>
          <a:p>
            <a:pPr marL="171450" indent="-171450">
              <a:buFont typeface="Arial" panose="020B0604020202020204" pitchFamily="34" charset="0"/>
              <a:buChar char="•"/>
            </a:pPr>
            <a:r>
              <a:rPr lang="nl-NL" sz="1100" dirty="0"/>
              <a:t>Security &amp; Availability</a:t>
            </a:r>
          </a:p>
          <a:p>
            <a:pPr marL="171450" indent="-171450">
              <a:buFont typeface="Arial" panose="020B0604020202020204" pitchFamily="34" charset="0"/>
              <a:buChar char="•"/>
            </a:pPr>
            <a:r>
              <a:rPr lang="nl-NL" sz="1100" dirty="0" err="1"/>
              <a:t>Scale</a:t>
            </a:r>
            <a:endParaRPr lang="en-NL" sz="1100" dirty="0"/>
          </a:p>
        </p:txBody>
      </p:sp>
      <p:sp>
        <p:nvSpPr>
          <p:cNvPr id="80" name="Cloud 79">
            <a:extLst>
              <a:ext uri="{FF2B5EF4-FFF2-40B4-BE49-F238E27FC236}">
                <a16:creationId xmlns:a16="http://schemas.microsoft.com/office/drawing/2014/main" id="{5C54F5BC-1382-4F7F-AAA0-DB192F55E535}"/>
              </a:ext>
            </a:extLst>
          </p:cNvPr>
          <p:cNvSpPr/>
          <p:nvPr/>
        </p:nvSpPr>
        <p:spPr>
          <a:xfrm rot="19296920">
            <a:off x="572067" y="1381157"/>
            <a:ext cx="1066820" cy="234131"/>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73" name="Rectangle: Rounded Corners 72">
            <a:extLst>
              <a:ext uri="{FF2B5EF4-FFF2-40B4-BE49-F238E27FC236}">
                <a16:creationId xmlns:a16="http://schemas.microsoft.com/office/drawing/2014/main" id="{C11129A5-B9EE-4E67-96A2-80656706B7A7}"/>
              </a:ext>
            </a:extLst>
          </p:cNvPr>
          <p:cNvSpPr/>
          <p:nvPr/>
        </p:nvSpPr>
        <p:spPr>
          <a:xfrm rot="19075368">
            <a:off x="456375" y="1134981"/>
            <a:ext cx="914400" cy="384325"/>
          </a:xfrm>
          <a:prstGeom prst="round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lt1"/>
                </a:solidFill>
              </a:rPr>
              <a:t>CDN &amp; WAF</a:t>
            </a:r>
            <a:endParaRPr lang="en-NL" sz="1050" dirty="0">
              <a:solidFill>
                <a:schemeClr val="lt1"/>
              </a:solidFill>
            </a:endParaRPr>
          </a:p>
        </p:txBody>
      </p:sp>
      <p:sp>
        <p:nvSpPr>
          <p:cNvPr id="82" name="Cube 81">
            <a:extLst>
              <a:ext uri="{FF2B5EF4-FFF2-40B4-BE49-F238E27FC236}">
                <a16:creationId xmlns:a16="http://schemas.microsoft.com/office/drawing/2014/main" id="{8025675F-2799-49D2-95CA-9B4199CD0A06}"/>
              </a:ext>
            </a:extLst>
          </p:cNvPr>
          <p:cNvSpPr/>
          <p:nvPr/>
        </p:nvSpPr>
        <p:spPr>
          <a:xfrm>
            <a:off x="4060721" y="3960388"/>
            <a:ext cx="780908"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Logging</a:t>
            </a:r>
            <a:endParaRPr lang="en-NL" sz="1100" dirty="0"/>
          </a:p>
        </p:txBody>
      </p:sp>
      <p:sp>
        <p:nvSpPr>
          <p:cNvPr id="83" name="Rectangle: Rounded Corners 82">
            <a:extLst>
              <a:ext uri="{FF2B5EF4-FFF2-40B4-BE49-F238E27FC236}">
                <a16:creationId xmlns:a16="http://schemas.microsoft.com/office/drawing/2014/main" id="{20AB3E02-2FA2-47AB-A773-13D0336FD9E9}"/>
              </a:ext>
            </a:extLst>
          </p:cNvPr>
          <p:cNvSpPr/>
          <p:nvPr/>
        </p:nvSpPr>
        <p:spPr>
          <a:xfrm>
            <a:off x="2240986" y="2129166"/>
            <a:ext cx="240657" cy="7990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sz="1100" dirty="0"/>
          </a:p>
        </p:txBody>
      </p:sp>
      <p:sp>
        <p:nvSpPr>
          <p:cNvPr id="84" name="Rectangle: Rounded Corners 83">
            <a:extLst>
              <a:ext uri="{FF2B5EF4-FFF2-40B4-BE49-F238E27FC236}">
                <a16:creationId xmlns:a16="http://schemas.microsoft.com/office/drawing/2014/main" id="{A1449EA5-E5ED-4122-AC91-26E290ED7CC1}"/>
              </a:ext>
            </a:extLst>
          </p:cNvPr>
          <p:cNvSpPr/>
          <p:nvPr/>
        </p:nvSpPr>
        <p:spPr>
          <a:xfrm>
            <a:off x="4960546" y="1502877"/>
            <a:ext cx="240657" cy="7990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sz="1100" dirty="0"/>
          </a:p>
        </p:txBody>
      </p:sp>
      <p:sp>
        <p:nvSpPr>
          <p:cNvPr id="85" name="Rectangle: Rounded Corners 84">
            <a:extLst>
              <a:ext uri="{FF2B5EF4-FFF2-40B4-BE49-F238E27FC236}">
                <a16:creationId xmlns:a16="http://schemas.microsoft.com/office/drawing/2014/main" id="{400E0B3C-DF06-4636-9BF0-DEF2170DA718}"/>
              </a:ext>
            </a:extLst>
          </p:cNvPr>
          <p:cNvSpPr/>
          <p:nvPr/>
        </p:nvSpPr>
        <p:spPr>
          <a:xfrm>
            <a:off x="5980859" y="1775166"/>
            <a:ext cx="63567" cy="21308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sz="1100" dirty="0"/>
          </a:p>
        </p:txBody>
      </p:sp>
      <p:sp>
        <p:nvSpPr>
          <p:cNvPr id="21" name="Flowchart: Magnetic Disk 20">
            <a:extLst>
              <a:ext uri="{FF2B5EF4-FFF2-40B4-BE49-F238E27FC236}">
                <a16:creationId xmlns:a16="http://schemas.microsoft.com/office/drawing/2014/main" id="{8DD448D4-E676-4078-B5D7-FF083B247AA1}"/>
              </a:ext>
            </a:extLst>
          </p:cNvPr>
          <p:cNvSpPr/>
          <p:nvPr/>
        </p:nvSpPr>
        <p:spPr>
          <a:xfrm>
            <a:off x="4849903" y="2550437"/>
            <a:ext cx="744071" cy="42246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6" name="Cloud 55">
            <a:extLst>
              <a:ext uri="{FF2B5EF4-FFF2-40B4-BE49-F238E27FC236}">
                <a16:creationId xmlns:a16="http://schemas.microsoft.com/office/drawing/2014/main" id="{EDA188B8-9E6B-4D73-B067-89EC51C8A475}"/>
              </a:ext>
            </a:extLst>
          </p:cNvPr>
          <p:cNvSpPr/>
          <p:nvPr/>
        </p:nvSpPr>
        <p:spPr>
          <a:xfrm rot="1500463">
            <a:off x="6161621" y="1572865"/>
            <a:ext cx="1201270" cy="247862"/>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58" name="Rectangle: Rounded Corners 57">
            <a:extLst>
              <a:ext uri="{FF2B5EF4-FFF2-40B4-BE49-F238E27FC236}">
                <a16:creationId xmlns:a16="http://schemas.microsoft.com/office/drawing/2014/main" id="{B3618F2D-013A-4E56-A759-8679C3F05ED5}"/>
              </a:ext>
            </a:extLst>
          </p:cNvPr>
          <p:cNvSpPr/>
          <p:nvPr/>
        </p:nvSpPr>
        <p:spPr>
          <a:xfrm rot="1626340">
            <a:off x="6366030" y="1317498"/>
            <a:ext cx="914400" cy="384325"/>
          </a:xfrm>
          <a:prstGeom prst="round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lt1"/>
                </a:solidFill>
              </a:rPr>
              <a:t>SaaS</a:t>
            </a:r>
            <a:endParaRPr lang="en-NL" sz="1050" dirty="0">
              <a:solidFill>
                <a:schemeClr val="lt1"/>
              </a:solidFill>
            </a:endParaRPr>
          </a:p>
        </p:txBody>
      </p:sp>
      <p:cxnSp>
        <p:nvCxnSpPr>
          <p:cNvPr id="16" name="Straight Arrow Connector 15">
            <a:extLst>
              <a:ext uri="{FF2B5EF4-FFF2-40B4-BE49-F238E27FC236}">
                <a16:creationId xmlns:a16="http://schemas.microsoft.com/office/drawing/2014/main" id="{5E6B71EC-99A4-42BC-945C-51DBBADBB03D}"/>
              </a:ext>
            </a:extLst>
          </p:cNvPr>
          <p:cNvCxnSpPr>
            <a:stCxn id="37" idx="3"/>
            <a:endCxn id="58" idx="1"/>
          </p:cNvCxnSpPr>
          <p:nvPr/>
        </p:nvCxnSpPr>
        <p:spPr>
          <a:xfrm flipV="1">
            <a:off x="5254994" y="1301346"/>
            <a:ext cx="1161251" cy="120516"/>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82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7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6" presetClass="emph" presetSubtype="0" fill="hold" grpId="1" nodeType="clickEffect">
                                  <p:stCondLst>
                                    <p:cond delay="0"/>
                                  </p:stCondLst>
                                  <p:childTnLst>
                                    <p:animScale>
                                      <p:cBhvr>
                                        <p:cTn id="104" dur="2000" fill="hold"/>
                                        <p:tgtEl>
                                          <p:spTgt spid="31"/>
                                        </p:tgtEl>
                                      </p:cBhvr>
                                      <p:by x="150000" y="150000"/>
                                    </p:animScale>
                                  </p:childTnLst>
                                </p:cTn>
                              </p:par>
                              <p:par>
                                <p:cTn id="105" presetID="6" presetClass="emph" presetSubtype="0" fill="hold" grpId="0" nodeType="withEffect">
                                  <p:stCondLst>
                                    <p:cond delay="0"/>
                                  </p:stCondLst>
                                  <p:childTnLst>
                                    <p:animScale>
                                      <p:cBhvr>
                                        <p:cTn id="106" dur="2000" fill="hold"/>
                                        <p:tgtEl>
                                          <p:spTgt spid="37"/>
                                        </p:tgtEl>
                                      </p:cBhvr>
                                      <p:by x="150000" y="150000"/>
                                    </p:animScale>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 grpId="0" animBg="1"/>
      <p:bldP spid="32" grpId="0" animBg="1"/>
      <p:bldP spid="22" grpId="0" animBg="1"/>
      <p:bldP spid="23" grpId="0" animBg="1"/>
      <p:bldP spid="24" grpId="0" animBg="1"/>
      <p:bldP spid="19" grpId="0" animBg="1"/>
      <p:bldP spid="25" grpId="0" animBg="1"/>
      <p:bldP spid="28" grpId="0" animBg="1"/>
      <p:bldP spid="27" grpId="0" animBg="1"/>
      <p:bldP spid="29" grpId="0" animBg="1"/>
      <p:bldP spid="30" grpId="0" animBg="1"/>
      <p:bldP spid="31" grpId="0" animBg="1"/>
      <p:bldP spid="31" grpId="1" animBg="1"/>
      <p:bldP spid="33" grpId="0" animBg="1"/>
      <p:bldP spid="34" grpId="0" animBg="1"/>
      <p:bldP spid="35" grpId="0" animBg="1"/>
      <p:bldP spid="37" grpId="0" animBg="1"/>
      <p:bldP spid="51" grpId="0" animBg="1"/>
      <p:bldP spid="54" grpId="0" animBg="1"/>
      <p:bldP spid="55" grpId="0" animBg="1"/>
      <p:bldP spid="60" grpId="0" animBg="1"/>
      <p:bldP spid="61" grpId="0" animBg="1"/>
      <p:bldP spid="66" grpId="0" animBg="1"/>
      <p:bldP spid="67" grpId="0" animBg="1"/>
      <p:bldP spid="78" grpId="0" animBg="1"/>
      <p:bldP spid="79" grpId="0" animBg="1"/>
      <p:bldP spid="80" grpId="0" animBg="1"/>
      <p:bldP spid="73" grpId="0" animBg="1"/>
      <p:bldP spid="82" grpId="0" animBg="1"/>
      <p:bldP spid="21" grpId="0" animBg="1"/>
      <p:bldP spid="56" grpId="0" animBg="1"/>
      <p:bldP spid="5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AD55B-6472-4F51-A58D-85D4E5211792}"/>
              </a:ext>
            </a:extLst>
          </p:cNvPr>
          <p:cNvSpPr>
            <a:spLocks noGrp="1"/>
          </p:cNvSpPr>
          <p:nvPr>
            <p:ph type="title"/>
          </p:nvPr>
        </p:nvSpPr>
        <p:spPr/>
        <p:txBody>
          <a:bodyPr/>
          <a:lstStyle/>
          <a:p>
            <a:r>
              <a:rPr lang="nl-NL" dirty="0"/>
              <a:t>Types of Tests</a:t>
            </a:r>
            <a:endParaRPr lang="en-NL" dirty="0"/>
          </a:p>
        </p:txBody>
      </p:sp>
      <p:sp>
        <p:nvSpPr>
          <p:cNvPr id="4" name="Footer Placeholder 3">
            <a:extLst>
              <a:ext uri="{FF2B5EF4-FFF2-40B4-BE49-F238E27FC236}">
                <a16:creationId xmlns:a16="http://schemas.microsoft.com/office/drawing/2014/main" id="{2C1FAF05-CFBD-468C-9CBA-B5ED5AD13502}"/>
              </a:ext>
            </a:extLst>
          </p:cNvPr>
          <p:cNvSpPr>
            <a:spLocks noGrp="1"/>
          </p:cNvSpPr>
          <p:nvPr>
            <p:ph type="ftr" sz="quarter" idx="11"/>
          </p:nvPr>
        </p:nvSpPr>
        <p:spPr/>
        <p:txBody>
          <a:bodyPr/>
          <a:lstStyle/>
          <a:p>
            <a:r>
              <a:rPr lang="en-US"/>
              <a:t>Testing Cloud Native Applications</a:t>
            </a:r>
            <a:endParaRPr lang="nl-NL"/>
          </a:p>
        </p:txBody>
      </p:sp>
      <p:sp>
        <p:nvSpPr>
          <p:cNvPr id="5" name="Arrow: Left-Right 4">
            <a:extLst>
              <a:ext uri="{FF2B5EF4-FFF2-40B4-BE49-F238E27FC236}">
                <a16:creationId xmlns:a16="http://schemas.microsoft.com/office/drawing/2014/main" id="{49A35744-22B1-49A8-8CF3-F50ECA1A4C97}"/>
              </a:ext>
            </a:extLst>
          </p:cNvPr>
          <p:cNvSpPr/>
          <p:nvPr/>
        </p:nvSpPr>
        <p:spPr>
          <a:xfrm>
            <a:off x="1252799" y="792000"/>
            <a:ext cx="7156801" cy="828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ISOLATION</a:t>
            </a:r>
            <a:endParaRPr lang="en-NL" dirty="0"/>
          </a:p>
        </p:txBody>
      </p:sp>
      <p:sp>
        <p:nvSpPr>
          <p:cNvPr id="6" name="TextBox 5">
            <a:extLst>
              <a:ext uri="{FF2B5EF4-FFF2-40B4-BE49-F238E27FC236}">
                <a16:creationId xmlns:a16="http://schemas.microsoft.com/office/drawing/2014/main" id="{2305B480-AED5-44BD-B0C5-AA76C26E0094}"/>
              </a:ext>
            </a:extLst>
          </p:cNvPr>
          <p:cNvSpPr txBox="1"/>
          <p:nvPr/>
        </p:nvSpPr>
        <p:spPr>
          <a:xfrm>
            <a:off x="543727" y="1105972"/>
            <a:ext cx="381515" cy="200055"/>
          </a:xfrm>
          <a:prstGeom prst="rect">
            <a:avLst/>
          </a:prstGeom>
          <a:noFill/>
        </p:spPr>
        <p:txBody>
          <a:bodyPr wrap="none" lIns="0" tIns="0" rIns="0" bIns="0" rtlCol="0">
            <a:spAutoFit/>
          </a:bodyPr>
          <a:lstStyle/>
          <a:p>
            <a:r>
              <a:rPr lang="nl-NL" sz="1300" dirty="0"/>
              <a:t>more</a:t>
            </a:r>
            <a:endParaRPr lang="en-NL" sz="1300" dirty="0" err="1"/>
          </a:p>
        </p:txBody>
      </p:sp>
      <p:sp>
        <p:nvSpPr>
          <p:cNvPr id="7" name="TextBox 6">
            <a:extLst>
              <a:ext uri="{FF2B5EF4-FFF2-40B4-BE49-F238E27FC236}">
                <a16:creationId xmlns:a16="http://schemas.microsoft.com/office/drawing/2014/main" id="{657C44D1-3B9D-4CBE-85C5-F3DB267D65FE}"/>
              </a:ext>
            </a:extLst>
          </p:cNvPr>
          <p:cNvSpPr txBox="1"/>
          <p:nvPr/>
        </p:nvSpPr>
        <p:spPr>
          <a:xfrm>
            <a:off x="8546399" y="1105971"/>
            <a:ext cx="296556" cy="200055"/>
          </a:xfrm>
          <a:prstGeom prst="rect">
            <a:avLst/>
          </a:prstGeom>
          <a:noFill/>
        </p:spPr>
        <p:txBody>
          <a:bodyPr wrap="none" lIns="0" tIns="0" rIns="0" bIns="0" rtlCol="0">
            <a:spAutoFit/>
          </a:bodyPr>
          <a:lstStyle/>
          <a:p>
            <a:r>
              <a:rPr lang="nl-NL" sz="1300" dirty="0" err="1"/>
              <a:t>less</a:t>
            </a:r>
            <a:endParaRPr lang="en-NL" sz="1300" dirty="0" err="1"/>
          </a:p>
        </p:txBody>
      </p:sp>
      <p:sp>
        <p:nvSpPr>
          <p:cNvPr id="8" name="Rectangle: Rounded Corners 7">
            <a:extLst>
              <a:ext uri="{FF2B5EF4-FFF2-40B4-BE49-F238E27FC236}">
                <a16:creationId xmlns:a16="http://schemas.microsoft.com/office/drawing/2014/main" id="{2B6D83E9-B203-45D0-98ED-6E16972B8549}"/>
              </a:ext>
            </a:extLst>
          </p:cNvPr>
          <p:cNvSpPr/>
          <p:nvPr/>
        </p:nvSpPr>
        <p:spPr>
          <a:xfrm>
            <a:off x="1922400" y="2028558"/>
            <a:ext cx="2253600" cy="447750"/>
          </a:xfrm>
          <a:prstGeom prst="roundRect">
            <a:avLst/>
          </a:prstGeom>
          <a:solidFill>
            <a:srgbClr val="7D0F0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t>Unit Test</a:t>
            </a:r>
          </a:p>
          <a:p>
            <a:pPr algn="ctr"/>
            <a:endParaRPr lang="en-NL" sz="1600" dirty="0"/>
          </a:p>
        </p:txBody>
      </p:sp>
      <p:sp>
        <p:nvSpPr>
          <p:cNvPr id="10" name="Rectangle: Rounded Corners 9">
            <a:extLst>
              <a:ext uri="{FF2B5EF4-FFF2-40B4-BE49-F238E27FC236}">
                <a16:creationId xmlns:a16="http://schemas.microsoft.com/office/drawing/2014/main" id="{512BAFB3-6FE2-4D3E-BC7A-887C704FF623}"/>
              </a:ext>
            </a:extLst>
          </p:cNvPr>
          <p:cNvSpPr/>
          <p:nvPr/>
        </p:nvSpPr>
        <p:spPr>
          <a:xfrm>
            <a:off x="3455998" y="2470457"/>
            <a:ext cx="2642402" cy="146160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t>Integration Test</a:t>
            </a:r>
            <a:endParaRPr lang="en-NL" sz="1600" dirty="0"/>
          </a:p>
        </p:txBody>
      </p:sp>
      <p:sp>
        <p:nvSpPr>
          <p:cNvPr id="11" name="Speech Bubble: Rectangle 10">
            <a:extLst>
              <a:ext uri="{FF2B5EF4-FFF2-40B4-BE49-F238E27FC236}">
                <a16:creationId xmlns:a16="http://schemas.microsoft.com/office/drawing/2014/main" id="{3F150FAB-5FED-407E-8DB7-0274FAC2C7CE}"/>
              </a:ext>
            </a:extLst>
          </p:cNvPr>
          <p:cNvSpPr/>
          <p:nvPr/>
        </p:nvSpPr>
        <p:spPr>
          <a:xfrm>
            <a:off x="1713600" y="2763178"/>
            <a:ext cx="796913" cy="342230"/>
          </a:xfrm>
          <a:prstGeom prst="wedgeRectCallout">
            <a:avLst>
              <a:gd name="adj1" fmla="val -3536"/>
              <a:gd name="adj2" fmla="val -157135"/>
            </a:avLst>
          </a:prstGeom>
          <a:solidFill>
            <a:srgbClr val="7D0F0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a:t>single unit, </a:t>
            </a:r>
            <a:r>
              <a:rPr lang="nl-NL" sz="700" i="1" dirty="0" err="1"/>
              <a:t>all</a:t>
            </a:r>
            <a:r>
              <a:rPr lang="nl-NL" sz="700" dirty="0"/>
              <a:t> </a:t>
            </a:r>
            <a:r>
              <a:rPr lang="nl-NL" sz="700" dirty="0" err="1"/>
              <a:t>dependencies</a:t>
            </a:r>
            <a:r>
              <a:rPr lang="nl-NL" sz="700" dirty="0"/>
              <a:t> are </a:t>
            </a:r>
            <a:r>
              <a:rPr lang="nl-NL" sz="700" dirty="0" err="1"/>
              <a:t>mocked</a:t>
            </a:r>
            <a:r>
              <a:rPr lang="nl-NL" sz="700" dirty="0"/>
              <a:t> </a:t>
            </a:r>
            <a:endParaRPr lang="en-NL" sz="700" dirty="0"/>
          </a:p>
        </p:txBody>
      </p:sp>
      <p:sp>
        <p:nvSpPr>
          <p:cNvPr id="9" name="Rectangle: Rounded Corners 8">
            <a:extLst>
              <a:ext uri="{FF2B5EF4-FFF2-40B4-BE49-F238E27FC236}">
                <a16:creationId xmlns:a16="http://schemas.microsoft.com/office/drawing/2014/main" id="{807225B5-895A-4912-B945-1D0954C81F14}"/>
              </a:ext>
            </a:extLst>
          </p:cNvPr>
          <p:cNvSpPr/>
          <p:nvPr/>
        </p:nvSpPr>
        <p:spPr>
          <a:xfrm>
            <a:off x="5601600" y="3523501"/>
            <a:ext cx="2498400" cy="918900"/>
          </a:xfrm>
          <a:prstGeom prst="roundRect">
            <a:avLst/>
          </a:prstGeom>
          <a:solidFill>
            <a:srgbClr val="BF99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solidFill>
                  <a:schemeClr val="tx1">
                    <a:lumMod val="95000"/>
                    <a:lumOff val="5000"/>
                  </a:schemeClr>
                </a:solidFill>
              </a:rPr>
              <a:t>End </a:t>
            </a:r>
            <a:r>
              <a:rPr lang="nl-NL" sz="1600" dirty="0" err="1">
                <a:solidFill>
                  <a:schemeClr val="tx1">
                    <a:lumMod val="95000"/>
                    <a:lumOff val="5000"/>
                  </a:schemeClr>
                </a:solidFill>
              </a:rPr>
              <a:t>to</a:t>
            </a:r>
            <a:r>
              <a:rPr lang="nl-NL" sz="1600" dirty="0">
                <a:solidFill>
                  <a:schemeClr val="tx1">
                    <a:lumMod val="95000"/>
                    <a:lumOff val="5000"/>
                  </a:schemeClr>
                </a:solidFill>
              </a:rPr>
              <a:t> End Test</a:t>
            </a:r>
            <a:endParaRPr lang="en-NL" sz="1600" dirty="0">
              <a:solidFill>
                <a:schemeClr val="tx1">
                  <a:lumMod val="95000"/>
                  <a:lumOff val="5000"/>
                </a:schemeClr>
              </a:solidFill>
            </a:endParaRPr>
          </a:p>
        </p:txBody>
      </p:sp>
      <p:sp>
        <p:nvSpPr>
          <p:cNvPr id="12" name="TextBox 11">
            <a:extLst>
              <a:ext uri="{FF2B5EF4-FFF2-40B4-BE49-F238E27FC236}">
                <a16:creationId xmlns:a16="http://schemas.microsoft.com/office/drawing/2014/main" id="{436E72DB-65F3-4B90-895E-17200C95A339}"/>
              </a:ext>
            </a:extLst>
          </p:cNvPr>
          <p:cNvSpPr txBox="1"/>
          <p:nvPr/>
        </p:nvSpPr>
        <p:spPr>
          <a:xfrm>
            <a:off x="2023200" y="2240253"/>
            <a:ext cx="487313" cy="169277"/>
          </a:xfrm>
          <a:prstGeom prst="rect">
            <a:avLst/>
          </a:prstGeom>
          <a:noFill/>
        </p:spPr>
        <p:txBody>
          <a:bodyPr wrap="none" lIns="0" tIns="0" rIns="0" bIns="0" rtlCol="0">
            <a:spAutoFit/>
          </a:bodyPr>
          <a:lstStyle/>
          <a:p>
            <a:r>
              <a:rPr lang="nl-NL" sz="1100" dirty="0" err="1">
                <a:solidFill>
                  <a:schemeClr val="bg1">
                    <a:lumMod val="95000"/>
                  </a:schemeClr>
                </a:solidFill>
              </a:rPr>
              <a:t>isolated</a:t>
            </a:r>
            <a:endParaRPr lang="en-NL" sz="1100" dirty="0" err="1">
              <a:solidFill>
                <a:schemeClr val="bg1">
                  <a:lumMod val="95000"/>
                </a:schemeClr>
              </a:solidFill>
            </a:endParaRPr>
          </a:p>
        </p:txBody>
      </p:sp>
      <p:sp>
        <p:nvSpPr>
          <p:cNvPr id="13" name="TextBox 12">
            <a:extLst>
              <a:ext uri="{FF2B5EF4-FFF2-40B4-BE49-F238E27FC236}">
                <a16:creationId xmlns:a16="http://schemas.microsoft.com/office/drawing/2014/main" id="{16C1CDC8-F8BB-4041-BF33-32A0A2DC0269}"/>
              </a:ext>
            </a:extLst>
          </p:cNvPr>
          <p:cNvSpPr txBox="1"/>
          <p:nvPr/>
        </p:nvSpPr>
        <p:spPr>
          <a:xfrm>
            <a:off x="3183122" y="2233060"/>
            <a:ext cx="934551" cy="169277"/>
          </a:xfrm>
          <a:prstGeom prst="rect">
            <a:avLst/>
          </a:prstGeom>
          <a:noFill/>
        </p:spPr>
        <p:txBody>
          <a:bodyPr wrap="none" lIns="0" tIns="0" rIns="0" bIns="0" rtlCol="0">
            <a:spAutoFit/>
          </a:bodyPr>
          <a:lstStyle/>
          <a:p>
            <a:r>
              <a:rPr lang="nl-NL" sz="1100" dirty="0" err="1">
                <a:solidFill>
                  <a:schemeClr val="bg1">
                    <a:lumMod val="95000"/>
                  </a:schemeClr>
                </a:solidFill>
              </a:rPr>
              <a:t>sociable</a:t>
            </a:r>
            <a:r>
              <a:rPr lang="nl-NL" sz="1100" dirty="0">
                <a:solidFill>
                  <a:schemeClr val="bg1">
                    <a:lumMod val="95000"/>
                  </a:schemeClr>
                </a:solidFill>
              </a:rPr>
              <a:t>/ </a:t>
            </a:r>
            <a:r>
              <a:rPr lang="nl-NL" sz="1100" dirty="0" err="1">
                <a:solidFill>
                  <a:schemeClr val="bg1">
                    <a:lumMod val="95000"/>
                  </a:schemeClr>
                </a:solidFill>
              </a:rPr>
              <a:t>wired</a:t>
            </a:r>
            <a:endParaRPr lang="en-NL" sz="1100" dirty="0" err="1">
              <a:solidFill>
                <a:schemeClr val="bg1">
                  <a:lumMod val="95000"/>
                </a:schemeClr>
              </a:solidFill>
            </a:endParaRPr>
          </a:p>
        </p:txBody>
      </p:sp>
      <p:sp>
        <p:nvSpPr>
          <p:cNvPr id="14" name="Speech Bubble: Rectangle 13">
            <a:extLst>
              <a:ext uri="{FF2B5EF4-FFF2-40B4-BE49-F238E27FC236}">
                <a16:creationId xmlns:a16="http://schemas.microsoft.com/office/drawing/2014/main" id="{F0548CDB-6DE6-4971-A44B-630F4765719C}"/>
              </a:ext>
            </a:extLst>
          </p:cNvPr>
          <p:cNvSpPr/>
          <p:nvPr/>
        </p:nvSpPr>
        <p:spPr>
          <a:xfrm>
            <a:off x="4270800" y="1686328"/>
            <a:ext cx="1438800" cy="342230"/>
          </a:xfrm>
          <a:prstGeom prst="wedgeRectCallout">
            <a:avLst>
              <a:gd name="adj1" fmla="val -70953"/>
              <a:gd name="adj2" fmla="val 124781"/>
            </a:avLst>
          </a:prstGeom>
          <a:solidFill>
            <a:srgbClr val="7D0F0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a:t>Unit </a:t>
            </a:r>
            <a:r>
              <a:rPr lang="nl-NL" sz="700" dirty="0" err="1"/>
              <a:t>and</a:t>
            </a:r>
            <a:r>
              <a:rPr lang="nl-NL" sz="700" dirty="0"/>
              <a:t> (most of) </a:t>
            </a:r>
            <a:r>
              <a:rPr lang="nl-NL" sz="700" dirty="0" err="1"/>
              <a:t>its</a:t>
            </a:r>
            <a:r>
              <a:rPr lang="nl-NL" sz="700" dirty="0"/>
              <a:t> </a:t>
            </a:r>
            <a:r>
              <a:rPr lang="nl-NL" sz="700" dirty="0" err="1"/>
              <a:t>internal</a:t>
            </a:r>
            <a:r>
              <a:rPr lang="nl-NL" sz="700" dirty="0"/>
              <a:t> </a:t>
            </a:r>
            <a:r>
              <a:rPr lang="nl-NL" sz="700" dirty="0" err="1"/>
              <a:t>dependencies</a:t>
            </a:r>
            <a:r>
              <a:rPr lang="nl-NL" sz="700" dirty="0"/>
              <a:t>; </a:t>
            </a:r>
            <a:r>
              <a:rPr lang="nl-NL" sz="700" dirty="0" err="1"/>
              <a:t>external</a:t>
            </a:r>
            <a:r>
              <a:rPr lang="nl-NL" sz="700" dirty="0"/>
              <a:t> </a:t>
            </a:r>
            <a:r>
              <a:rPr lang="nl-NL" sz="700" dirty="0" err="1"/>
              <a:t>dependenices</a:t>
            </a:r>
            <a:r>
              <a:rPr lang="nl-NL" sz="700" dirty="0"/>
              <a:t> are </a:t>
            </a:r>
            <a:r>
              <a:rPr lang="nl-NL" sz="700" dirty="0" err="1"/>
              <a:t>mocked</a:t>
            </a:r>
            <a:r>
              <a:rPr lang="nl-NL" sz="700" dirty="0"/>
              <a:t> </a:t>
            </a:r>
            <a:endParaRPr lang="en-NL" sz="700" dirty="0"/>
          </a:p>
        </p:txBody>
      </p:sp>
      <p:sp>
        <p:nvSpPr>
          <p:cNvPr id="15" name="Speech Bubble: Rectangle 14">
            <a:extLst>
              <a:ext uri="{FF2B5EF4-FFF2-40B4-BE49-F238E27FC236}">
                <a16:creationId xmlns:a16="http://schemas.microsoft.com/office/drawing/2014/main" id="{1C001875-48AA-4763-A8BD-7604DF1D5C5E}"/>
              </a:ext>
            </a:extLst>
          </p:cNvPr>
          <p:cNvSpPr/>
          <p:nvPr/>
        </p:nvSpPr>
        <p:spPr>
          <a:xfrm>
            <a:off x="3443693" y="4045489"/>
            <a:ext cx="2015999" cy="266808"/>
          </a:xfrm>
          <a:prstGeom prst="wedgeRectCallout">
            <a:avLst>
              <a:gd name="adj1" fmla="val 16188"/>
              <a:gd name="adj2" fmla="val -169693"/>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err="1"/>
              <a:t>Some</a:t>
            </a:r>
            <a:r>
              <a:rPr lang="nl-NL" sz="700" dirty="0"/>
              <a:t> </a:t>
            </a:r>
            <a:r>
              <a:rPr lang="nl-NL" sz="700" i="1" dirty="0" err="1"/>
              <a:t>external</a:t>
            </a:r>
            <a:r>
              <a:rPr lang="nl-NL" sz="700" dirty="0"/>
              <a:t> </a:t>
            </a:r>
            <a:r>
              <a:rPr lang="nl-NL" sz="700" dirty="0" err="1"/>
              <a:t>dependencies</a:t>
            </a:r>
            <a:r>
              <a:rPr lang="nl-NL" sz="700" dirty="0"/>
              <a:t> are </a:t>
            </a:r>
            <a:r>
              <a:rPr lang="nl-NL" sz="700" dirty="0" err="1"/>
              <a:t>mocked</a:t>
            </a:r>
            <a:r>
              <a:rPr lang="nl-NL" sz="700" dirty="0"/>
              <a:t>; </a:t>
            </a:r>
            <a:r>
              <a:rPr lang="nl-NL" sz="700" dirty="0" err="1"/>
              <a:t>all</a:t>
            </a:r>
            <a:r>
              <a:rPr lang="nl-NL" sz="700" dirty="0"/>
              <a:t> </a:t>
            </a:r>
            <a:r>
              <a:rPr lang="nl-NL" sz="700" dirty="0" err="1"/>
              <a:t>internal</a:t>
            </a:r>
            <a:r>
              <a:rPr lang="nl-NL" sz="700" dirty="0"/>
              <a:t> units are </a:t>
            </a:r>
            <a:r>
              <a:rPr lang="nl-NL" sz="700" dirty="0" err="1"/>
              <a:t>used</a:t>
            </a:r>
            <a:r>
              <a:rPr lang="nl-NL" sz="700" dirty="0"/>
              <a:t> </a:t>
            </a:r>
            <a:r>
              <a:rPr lang="nl-NL" sz="700" dirty="0" err="1"/>
              <a:t>unmocked</a:t>
            </a:r>
            <a:endParaRPr lang="en-NL" sz="700" dirty="0"/>
          </a:p>
        </p:txBody>
      </p:sp>
      <p:sp>
        <p:nvSpPr>
          <p:cNvPr id="16" name="Speech Bubble: Rectangle 15">
            <a:extLst>
              <a:ext uri="{FF2B5EF4-FFF2-40B4-BE49-F238E27FC236}">
                <a16:creationId xmlns:a16="http://schemas.microsoft.com/office/drawing/2014/main" id="{1231A509-4DE2-4DB5-8512-6A71BC548036}"/>
              </a:ext>
            </a:extLst>
          </p:cNvPr>
          <p:cNvSpPr/>
          <p:nvPr/>
        </p:nvSpPr>
        <p:spPr>
          <a:xfrm>
            <a:off x="5515202" y="2678368"/>
            <a:ext cx="1915198" cy="722373"/>
          </a:xfrm>
          <a:prstGeom prst="wedgeRectCallout">
            <a:avLst>
              <a:gd name="adj1" fmla="val -7875"/>
              <a:gd name="adj2" fmla="val 99146"/>
            </a:avLst>
          </a:prstGeom>
          <a:solidFill>
            <a:srgbClr val="B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tx1">
                    <a:lumMod val="95000"/>
                    <a:lumOff val="5000"/>
                  </a:schemeClr>
                </a:solidFill>
              </a:rPr>
              <a:t>(</a:t>
            </a:r>
            <a:r>
              <a:rPr lang="nl-NL" sz="700" dirty="0" err="1">
                <a:solidFill>
                  <a:schemeClr val="tx1">
                    <a:lumMod val="95000"/>
                    <a:lumOff val="5000"/>
                  </a:schemeClr>
                </a:solidFill>
              </a:rPr>
              <a:t>aka</a:t>
            </a:r>
            <a:r>
              <a:rPr lang="nl-NL" sz="700" dirty="0">
                <a:solidFill>
                  <a:schemeClr val="tx1">
                    <a:lumMod val="95000"/>
                    <a:lumOff val="5000"/>
                  </a:schemeClr>
                </a:solidFill>
              </a:rPr>
              <a:t> Integration or </a:t>
            </a:r>
            <a:r>
              <a:rPr lang="nl-NL" sz="700" dirty="0" err="1">
                <a:solidFill>
                  <a:schemeClr val="tx1">
                    <a:lumMod val="95000"/>
                    <a:lumOff val="5000"/>
                  </a:schemeClr>
                </a:solidFill>
              </a:rPr>
              <a:t>BroadStack</a:t>
            </a:r>
            <a:r>
              <a:rPr lang="nl-NL" sz="700" dirty="0">
                <a:solidFill>
                  <a:schemeClr val="tx1">
                    <a:lumMod val="95000"/>
                    <a:lumOff val="5000"/>
                  </a:schemeClr>
                </a:solidFill>
              </a:rPr>
              <a:t>) test: tests </a:t>
            </a:r>
            <a:r>
              <a:rPr lang="nl-NL" sz="700" dirty="0" err="1">
                <a:solidFill>
                  <a:schemeClr val="tx1">
                    <a:lumMod val="95000"/>
                    <a:lumOff val="5000"/>
                  </a:schemeClr>
                </a:solidFill>
              </a:rPr>
              <a:t>include</a:t>
            </a:r>
            <a:r>
              <a:rPr lang="nl-NL" sz="700" dirty="0">
                <a:solidFill>
                  <a:schemeClr val="tx1">
                    <a:lumMod val="95000"/>
                    <a:lumOff val="5000"/>
                  </a:schemeClr>
                </a:solidFill>
              </a:rPr>
              <a:t> (</a:t>
            </a:r>
            <a:r>
              <a:rPr lang="nl-NL" sz="700" dirty="0" err="1">
                <a:solidFill>
                  <a:schemeClr val="tx1">
                    <a:lumMod val="95000"/>
                    <a:lumOff val="5000"/>
                  </a:schemeClr>
                </a:solidFill>
              </a:rPr>
              <a:t>unmocked</a:t>
            </a:r>
            <a:r>
              <a:rPr lang="nl-NL" sz="700" dirty="0">
                <a:solidFill>
                  <a:schemeClr val="tx1">
                    <a:lumMod val="95000"/>
                    <a:lumOff val="5000"/>
                  </a:schemeClr>
                </a:solidFill>
              </a:rPr>
              <a:t>) </a:t>
            </a:r>
            <a:r>
              <a:rPr lang="nl-NL" sz="700" dirty="0" err="1">
                <a:solidFill>
                  <a:schemeClr val="tx1">
                    <a:lumMod val="95000"/>
                    <a:lumOff val="5000"/>
                  </a:schemeClr>
                </a:solidFill>
              </a:rPr>
              <a:t>external</a:t>
            </a:r>
            <a:r>
              <a:rPr lang="nl-NL" sz="700" dirty="0">
                <a:solidFill>
                  <a:schemeClr val="tx1">
                    <a:lumMod val="95000"/>
                    <a:lumOff val="5000"/>
                  </a:schemeClr>
                </a:solidFill>
              </a:rPr>
              <a:t> </a:t>
            </a:r>
            <a:r>
              <a:rPr lang="nl-NL" sz="700" dirty="0" err="1">
                <a:solidFill>
                  <a:schemeClr val="tx1">
                    <a:lumMod val="95000"/>
                    <a:lumOff val="5000"/>
                  </a:schemeClr>
                </a:solidFill>
              </a:rPr>
              <a:t>dependencies</a:t>
            </a:r>
            <a:r>
              <a:rPr lang="nl-NL" sz="700" dirty="0">
                <a:solidFill>
                  <a:schemeClr val="tx1">
                    <a:lumMod val="95000"/>
                    <a:lumOff val="5000"/>
                  </a:schemeClr>
                </a:solidFill>
              </a:rPr>
              <a:t>; </a:t>
            </a:r>
            <a:r>
              <a:rPr lang="nl-NL" sz="700" dirty="0" err="1">
                <a:solidFill>
                  <a:schemeClr val="tx1">
                    <a:lumMod val="95000"/>
                    <a:lumOff val="5000"/>
                  </a:schemeClr>
                </a:solidFill>
              </a:rPr>
              <a:t>parts</a:t>
            </a:r>
            <a:r>
              <a:rPr lang="nl-NL" sz="700" dirty="0">
                <a:solidFill>
                  <a:schemeClr val="tx1">
                    <a:lumMod val="95000"/>
                    <a:lumOff val="5000"/>
                  </a:schemeClr>
                </a:solidFill>
              </a:rPr>
              <a:t> of </a:t>
            </a:r>
            <a:r>
              <a:rPr lang="nl-NL" sz="700" dirty="0" err="1">
                <a:solidFill>
                  <a:schemeClr val="tx1">
                    <a:lumMod val="95000"/>
                    <a:lumOff val="5000"/>
                  </a:schemeClr>
                </a:solidFill>
              </a:rPr>
              <a:t>the</a:t>
            </a:r>
            <a:r>
              <a:rPr lang="nl-NL" sz="700" dirty="0">
                <a:solidFill>
                  <a:schemeClr val="tx1">
                    <a:lumMod val="95000"/>
                    <a:lumOff val="5000"/>
                  </a:schemeClr>
                </a:solidFill>
              </a:rPr>
              <a:t> system </a:t>
            </a:r>
            <a:r>
              <a:rPr lang="nl-NL" sz="700" dirty="0" err="1">
                <a:solidFill>
                  <a:schemeClr val="tx1">
                    <a:lumMod val="95000"/>
                    <a:lumOff val="5000"/>
                  </a:schemeClr>
                </a:solidFill>
              </a:rPr>
              <a:t>can</a:t>
            </a:r>
            <a:r>
              <a:rPr lang="nl-NL" sz="700" dirty="0">
                <a:solidFill>
                  <a:schemeClr val="tx1">
                    <a:lumMod val="95000"/>
                    <a:lumOff val="5000"/>
                  </a:schemeClr>
                </a:solidFill>
              </a:rPr>
              <a:t> </a:t>
            </a:r>
            <a:r>
              <a:rPr lang="nl-NL" sz="700" dirty="0" err="1">
                <a:solidFill>
                  <a:schemeClr val="tx1">
                    <a:lumMod val="95000"/>
                    <a:lumOff val="5000"/>
                  </a:schemeClr>
                </a:solidFill>
              </a:rPr>
              <a:t>still</a:t>
            </a:r>
            <a:r>
              <a:rPr lang="nl-NL" sz="700" dirty="0">
                <a:solidFill>
                  <a:schemeClr val="tx1">
                    <a:lumMod val="95000"/>
                    <a:lumOff val="5000"/>
                  </a:schemeClr>
                </a:solidFill>
              </a:rPr>
              <a:t> </a:t>
            </a:r>
            <a:r>
              <a:rPr lang="nl-NL" sz="700" dirty="0" err="1">
                <a:solidFill>
                  <a:schemeClr val="tx1">
                    <a:lumMod val="95000"/>
                    <a:lumOff val="5000"/>
                  </a:schemeClr>
                </a:solidFill>
              </a:rPr>
              <a:t>be</a:t>
            </a:r>
            <a:r>
              <a:rPr lang="nl-NL" sz="700" dirty="0">
                <a:solidFill>
                  <a:schemeClr val="tx1">
                    <a:lumMod val="95000"/>
                    <a:lumOff val="5000"/>
                  </a:schemeClr>
                </a:solidFill>
              </a:rPr>
              <a:t> </a:t>
            </a:r>
            <a:r>
              <a:rPr lang="nl-NL" sz="700" dirty="0" err="1">
                <a:solidFill>
                  <a:schemeClr val="tx1">
                    <a:lumMod val="95000"/>
                    <a:lumOff val="5000"/>
                  </a:schemeClr>
                </a:solidFill>
              </a:rPr>
              <a:t>mocked</a:t>
            </a:r>
            <a:endParaRPr lang="nl-NL" sz="700" dirty="0">
              <a:solidFill>
                <a:schemeClr val="tx1">
                  <a:lumMod val="95000"/>
                  <a:lumOff val="5000"/>
                </a:schemeClr>
              </a:solidFill>
            </a:endParaRPr>
          </a:p>
          <a:p>
            <a:pPr algn="ctr"/>
            <a:r>
              <a:rPr lang="nl-NL" sz="700" dirty="0" err="1">
                <a:solidFill>
                  <a:schemeClr val="tx1">
                    <a:lumMod val="95000"/>
                    <a:lumOff val="5000"/>
                  </a:schemeClr>
                </a:solidFill>
              </a:rPr>
              <a:t>When</a:t>
            </a:r>
            <a:r>
              <a:rPr lang="nl-NL" sz="700" dirty="0">
                <a:solidFill>
                  <a:schemeClr val="tx1">
                    <a:lumMod val="95000"/>
                    <a:lumOff val="5000"/>
                  </a:schemeClr>
                </a:solidFill>
              </a:rPr>
              <a:t> </a:t>
            </a:r>
            <a:r>
              <a:rPr lang="nl-NL" sz="700" dirty="0" err="1">
                <a:solidFill>
                  <a:schemeClr val="tx1">
                    <a:lumMod val="95000"/>
                    <a:lumOff val="5000"/>
                  </a:schemeClr>
                </a:solidFill>
              </a:rPr>
              <a:t>used</a:t>
            </a:r>
            <a:r>
              <a:rPr lang="nl-NL" sz="700" dirty="0">
                <a:solidFill>
                  <a:schemeClr val="tx1">
                    <a:lumMod val="95000"/>
                    <a:lumOff val="5000"/>
                  </a:schemeClr>
                </a:solidFill>
              </a:rPr>
              <a:t> at </a:t>
            </a:r>
            <a:r>
              <a:rPr lang="nl-NL" sz="700" dirty="0" err="1">
                <a:solidFill>
                  <a:schemeClr val="tx1">
                    <a:lumMod val="95000"/>
                    <a:lumOff val="5000"/>
                  </a:schemeClr>
                </a:solidFill>
              </a:rPr>
              <a:t>runtime</a:t>
            </a:r>
            <a:r>
              <a:rPr lang="nl-NL" sz="700" dirty="0">
                <a:solidFill>
                  <a:schemeClr val="tx1">
                    <a:lumMod val="95000"/>
                    <a:lumOff val="5000"/>
                  </a:schemeClr>
                </a:solidFill>
              </a:rPr>
              <a:t> – E2E tests </a:t>
            </a:r>
            <a:r>
              <a:rPr lang="nl-NL" sz="700" dirty="0" err="1">
                <a:solidFill>
                  <a:schemeClr val="tx1">
                    <a:lumMod val="95000"/>
                    <a:lumOff val="5000"/>
                  </a:schemeClr>
                </a:solidFill>
              </a:rPr>
              <a:t>function</a:t>
            </a:r>
            <a:r>
              <a:rPr lang="nl-NL" sz="700" dirty="0">
                <a:solidFill>
                  <a:schemeClr val="tx1">
                    <a:lumMod val="95000"/>
                    <a:lumOff val="5000"/>
                  </a:schemeClr>
                </a:solidFill>
              </a:rPr>
              <a:t> as </a:t>
            </a:r>
            <a:r>
              <a:rPr lang="nl-NL" sz="700" dirty="0" err="1">
                <a:solidFill>
                  <a:schemeClr val="tx1">
                    <a:lumMod val="95000"/>
                    <a:lumOff val="5000"/>
                  </a:schemeClr>
                </a:solidFill>
              </a:rPr>
              <a:t>Smoke</a:t>
            </a:r>
            <a:r>
              <a:rPr lang="nl-NL" sz="700" dirty="0">
                <a:solidFill>
                  <a:schemeClr val="tx1">
                    <a:lumMod val="95000"/>
                    <a:lumOff val="5000"/>
                  </a:schemeClr>
                </a:solidFill>
              </a:rPr>
              <a:t> Test/Health Check – </a:t>
            </a:r>
            <a:r>
              <a:rPr lang="nl-NL" sz="700" dirty="0" err="1">
                <a:solidFill>
                  <a:schemeClr val="tx1">
                    <a:lumMod val="95000"/>
                    <a:lumOff val="5000"/>
                  </a:schemeClr>
                </a:solidFill>
              </a:rPr>
              <a:t>to</a:t>
            </a:r>
            <a:r>
              <a:rPr lang="nl-NL" sz="700" dirty="0">
                <a:solidFill>
                  <a:schemeClr val="tx1">
                    <a:lumMod val="95000"/>
                    <a:lumOff val="5000"/>
                  </a:schemeClr>
                </a:solidFill>
              </a:rPr>
              <a:t> test health of </a:t>
            </a:r>
            <a:r>
              <a:rPr lang="nl-NL" sz="700" dirty="0" err="1">
                <a:solidFill>
                  <a:schemeClr val="tx1">
                    <a:lumMod val="95000"/>
                    <a:lumOff val="5000"/>
                  </a:schemeClr>
                </a:solidFill>
              </a:rPr>
              <a:t>interactions</a:t>
            </a:r>
            <a:r>
              <a:rPr lang="nl-NL" sz="700" dirty="0">
                <a:solidFill>
                  <a:schemeClr val="tx1">
                    <a:lumMod val="95000"/>
                    <a:lumOff val="5000"/>
                  </a:schemeClr>
                </a:solidFill>
              </a:rPr>
              <a:t> at PaaS &amp; IaaS level</a:t>
            </a:r>
            <a:endParaRPr lang="en-NL" sz="700" dirty="0">
              <a:solidFill>
                <a:schemeClr val="tx1">
                  <a:lumMod val="95000"/>
                  <a:lumOff val="5000"/>
                </a:schemeClr>
              </a:solidFill>
            </a:endParaRPr>
          </a:p>
        </p:txBody>
      </p:sp>
      <p:sp>
        <p:nvSpPr>
          <p:cNvPr id="17" name="Rectangle: Rounded Corners 16">
            <a:extLst>
              <a:ext uri="{FF2B5EF4-FFF2-40B4-BE49-F238E27FC236}">
                <a16:creationId xmlns:a16="http://schemas.microsoft.com/office/drawing/2014/main" id="{15987512-22D4-456D-AAE1-9EFB7D0DA7C2}"/>
              </a:ext>
            </a:extLst>
          </p:cNvPr>
          <p:cNvSpPr/>
          <p:nvPr/>
        </p:nvSpPr>
        <p:spPr>
          <a:xfrm>
            <a:off x="1350040" y="3369383"/>
            <a:ext cx="1346319" cy="504001"/>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err="1"/>
              <a:t>Static</a:t>
            </a:r>
            <a:r>
              <a:rPr lang="nl-NL" sz="1600" dirty="0"/>
              <a:t> Code Analysis</a:t>
            </a:r>
            <a:endParaRPr lang="en-NL" sz="1600" dirty="0"/>
          </a:p>
        </p:txBody>
      </p:sp>
      <p:sp>
        <p:nvSpPr>
          <p:cNvPr id="18" name="Speech Bubble: Rectangle 17">
            <a:extLst>
              <a:ext uri="{FF2B5EF4-FFF2-40B4-BE49-F238E27FC236}">
                <a16:creationId xmlns:a16="http://schemas.microsoft.com/office/drawing/2014/main" id="{06214A44-09BF-4528-B214-03E4B7CE38C8}"/>
              </a:ext>
            </a:extLst>
          </p:cNvPr>
          <p:cNvSpPr/>
          <p:nvPr/>
        </p:nvSpPr>
        <p:spPr>
          <a:xfrm>
            <a:off x="1609786" y="4092797"/>
            <a:ext cx="1692000" cy="241316"/>
          </a:xfrm>
          <a:prstGeom prst="wedgeRectCallout">
            <a:avLst>
              <a:gd name="adj1" fmla="val -18430"/>
              <a:gd name="adj2" fmla="val -166086"/>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700" dirty="0" err="1"/>
              <a:t>Verify</a:t>
            </a:r>
            <a:r>
              <a:rPr lang="nl-NL" sz="700" dirty="0"/>
              <a:t> code </a:t>
            </a:r>
            <a:r>
              <a:rPr lang="nl-NL" sz="700" dirty="0" err="1"/>
              <a:t>quality</a:t>
            </a:r>
            <a:r>
              <a:rPr lang="nl-NL" sz="700" dirty="0"/>
              <a:t> guideline </a:t>
            </a:r>
            <a:r>
              <a:rPr lang="nl-NL" sz="700" dirty="0" err="1"/>
              <a:t>adherence</a:t>
            </a:r>
            <a:r>
              <a:rPr lang="nl-NL" sz="700" dirty="0"/>
              <a:t> – without running </a:t>
            </a:r>
            <a:r>
              <a:rPr lang="nl-NL" sz="700" dirty="0" err="1"/>
              <a:t>any</a:t>
            </a:r>
            <a:r>
              <a:rPr lang="nl-NL" sz="700" dirty="0"/>
              <a:t> code</a:t>
            </a:r>
            <a:endParaRPr lang="en-NL" sz="700" dirty="0">
              <a:solidFill>
                <a:schemeClr val="dk1"/>
              </a:solidFill>
            </a:endParaRPr>
          </a:p>
        </p:txBody>
      </p:sp>
      <p:sp>
        <p:nvSpPr>
          <p:cNvPr id="19" name="TextBox 18">
            <a:extLst>
              <a:ext uri="{FF2B5EF4-FFF2-40B4-BE49-F238E27FC236}">
                <a16:creationId xmlns:a16="http://schemas.microsoft.com/office/drawing/2014/main" id="{99C20AE5-5527-44C0-A5E8-63D44A029C3A}"/>
              </a:ext>
            </a:extLst>
          </p:cNvPr>
          <p:cNvSpPr txBox="1"/>
          <p:nvPr/>
        </p:nvSpPr>
        <p:spPr>
          <a:xfrm>
            <a:off x="134550" y="1500351"/>
            <a:ext cx="1520723" cy="2292935"/>
          </a:xfrm>
          <a:prstGeom prst="rect">
            <a:avLst/>
          </a:prstGeom>
          <a:noFill/>
        </p:spPr>
        <p:txBody>
          <a:bodyPr wrap="square" lIns="0" tIns="0" rIns="0" bIns="0" rtlCol="0">
            <a:spAutoFit/>
          </a:bodyPr>
          <a:lstStyle/>
          <a:p>
            <a:r>
              <a:rPr lang="nl-NL" sz="1300" b="1" dirty="0"/>
              <a:t>More:</a:t>
            </a:r>
            <a:r>
              <a:rPr lang="nl-NL" sz="1300" dirty="0"/>
              <a:t> </a:t>
            </a:r>
          </a:p>
          <a:p>
            <a:pPr marL="285750" indent="-285750">
              <a:buFont typeface="Arial" panose="020B0604020202020204" pitchFamily="34" charset="0"/>
              <a:buChar char="•"/>
            </a:pPr>
            <a:r>
              <a:rPr lang="nl-NL" sz="1100" dirty="0"/>
              <a:t>Speed</a:t>
            </a:r>
          </a:p>
          <a:p>
            <a:pPr marL="285750" indent="-285750">
              <a:buFont typeface="Arial" panose="020B0604020202020204" pitchFamily="34" charset="0"/>
              <a:buChar char="•"/>
            </a:pPr>
            <a:r>
              <a:rPr lang="nl-NL" sz="1100" dirty="0"/>
              <a:t>Tests</a:t>
            </a:r>
          </a:p>
          <a:p>
            <a:pPr marL="285750" indent="-285750">
              <a:buFont typeface="Arial" panose="020B0604020202020204" pitchFamily="34" charset="0"/>
              <a:buChar char="•"/>
            </a:pPr>
            <a:r>
              <a:rPr lang="nl-NL" sz="1100" dirty="0" err="1"/>
              <a:t>Boundary</a:t>
            </a:r>
            <a:r>
              <a:rPr lang="nl-NL" sz="1100" dirty="0"/>
              <a:t> </a:t>
            </a:r>
            <a:r>
              <a:rPr lang="nl-NL" sz="1100" dirty="0" err="1"/>
              <a:t>Testing</a:t>
            </a:r>
            <a:endParaRPr lang="nl-NL" sz="1100" dirty="0"/>
          </a:p>
          <a:p>
            <a:pPr marL="285750" indent="-285750">
              <a:buFont typeface="Arial" panose="020B0604020202020204" pitchFamily="34" charset="0"/>
              <a:buChar char="•"/>
            </a:pPr>
            <a:r>
              <a:rPr lang="nl-NL" sz="1100" dirty="0"/>
              <a:t>Non-happy </a:t>
            </a:r>
            <a:r>
              <a:rPr lang="nl-NL" sz="1100" dirty="0" err="1"/>
              <a:t>flows</a:t>
            </a:r>
            <a:r>
              <a:rPr lang="nl-NL" sz="1100" dirty="0"/>
              <a:t> &amp; corner cases</a:t>
            </a:r>
          </a:p>
          <a:p>
            <a:pPr marL="285750" indent="-285750">
              <a:buFont typeface="Arial" panose="020B0604020202020204" pitchFamily="34" charset="0"/>
              <a:buChar char="•"/>
            </a:pPr>
            <a:r>
              <a:rPr lang="nl-NL" sz="1100" dirty="0"/>
              <a:t>Mocks</a:t>
            </a:r>
          </a:p>
          <a:p>
            <a:pPr marL="285750" indent="-285750">
              <a:buFont typeface="Arial" panose="020B0604020202020204" pitchFamily="34" charset="0"/>
              <a:buChar char="•"/>
            </a:pPr>
            <a:r>
              <a:rPr lang="nl-NL" sz="1100" dirty="0"/>
              <a:t>Maintenance</a:t>
            </a:r>
          </a:p>
          <a:p>
            <a:pPr marL="285750" indent="-285750">
              <a:buFont typeface="Arial" panose="020B0604020202020204" pitchFamily="34" charset="0"/>
              <a:buChar char="•"/>
            </a:pPr>
            <a:r>
              <a:rPr lang="nl-NL" sz="1100" dirty="0" err="1"/>
              <a:t>Refactoring</a:t>
            </a:r>
            <a:r>
              <a:rPr lang="nl-NL" sz="1100" dirty="0"/>
              <a:t> </a:t>
            </a:r>
            <a:r>
              <a:rPr lang="nl-NL" sz="1100" dirty="0" err="1"/>
              <a:t>Protection</a:t>
            </a:r>
            <a:endParaRPr lang="nl-NL" sz="1100" dirty="0"/>
          </a:p>
          <a:p>
            <a:pPr marL="285750" indent="-285750">
              <a:buFont typeface="Arial" panose="020B0604020202020204" pitchFamily="34" charset="0"/>
              <a:buChar char="•"/>
            </a:pPr>
            <a:r>
              <a:rPr lang="nl-NL" sz="1100" dirty="0"/>
              <a:t>Technical</a:t>
            </a:r>
          </a:p>
          <a:p>
            <a:endParaRPr lang="nl-NL" sz="1300" b="1" dirty="0"/>
          </a:p>
          <a:p>
            <a:endParaRPr lang="en-NL" sz="1300" dirty="0" err="1"/>
          </a:p>
        </p:txBody>
      </p:sp>
      <p:sp>
        <p:nvSpPr>
          <p:cNvPr id="20" name="Rectangle: Rounded Corners 19">
            <a:extLst>
              <a:ext uri="{FF2B5EF4-FFF2-40B4-BE49-F238E27FC236}">
                <a16:creationId xmlns:a16="http://schemas.microsoft.com/office/drawing/2014/main" id="{E98EB688-5791-4B34-B59B-16CE884161CD}"/>
              </a:ext>
            </a:extLst>
          </p:cNvPr>
          <p:cNvSpPr/>
          <p:nvPr/>
        </p:nvSpPr>
        <p:spPr>
          <a:xfrm>
            <a:off x="6681600" y="4297898"/>
            <a:ext cx="2161355" cy="618792"/>
          </a:xfrm>
          <a:prstGeom prst="roundRec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err="1"/>
              <a:t>Smoke</a:t>
            </a:r>
            <a:r>
              <a:rPr lang="nl-NL" sz="1600" dirty="0"/>
              <a:t> Test/Health Check/ Chaos Test</a:t>
            </a:r>
            <a:endParaRPr lang="en-NL" sz="1600" dirty="0"/>
          </a:p>
        </p:txBody>
      </p:sp>
      <p:pic>
        <p:nvPicPr>
          <p:cNvPr id="21" name="Picture 20">
            <a:extLst>
              <a:ext uri="{FF2B5EF4-FFF2-40B4-BE49-F238E27FC236}">
                <a16:creationId xmlns:a16="http://schemas.microsoft.com/office/drawing/2014/main" id="{320DEB2A-4C57-4B21-900F-8FB58C89B68C}"/>
              </a:ext>
            </a:extLst>
          </p:cNvPr>
          <p:cNvPicPr>
            <a:picLocks noChangeAspect="1"/>
          </p:cNvPicPr>
          <p:nvPr/>
        </p:nvPicPr>
        <p:blipFill>
          <a:blip r:embed="rId2"/>
          <a:stretch>
            <a:fillRect/>
          </a:stretch>
        </p:blipFill>
        <p:spPr>
          <a:xfrm>
            <a:off x="7327546" y="31500"/>
            <a:ext cx="1760908" cy="756803"/>
          </a:xfrm>
          <a:prstGeom prst="rect">
            <a:avLst/>
          </a:prstGeom>
        </p:spPr>
      </p:pic>
      <p:sp>
        <p:nvSpPr>
          <p:cNvPr id="22" name="TextBox 21">
            <a:extLst>
              <a:ext uri="{FF2B5EF4-FFF2-40B4-BE49-F238E27FC236}">
                <a16:creationId xmlns:a16="http://schemas.microsoft.com/office/drawing/2014/main" id="{83AC44EB-01E8-4A6F-90BA-312FC767D4E8}"/>
              </a:ext>
            </a:extLst>
          </p:cNvPr>
          <p:cNvSpPr txBox="1"/>
          <p:nvPr/>
        </p:nvSpPr>
        <p:spPr>
          <a:xfrm>
            <a:off x="7479596" y="1587740"/>
            <a:ext cx="1760908" cy="2292935"/>
          </a:xfrm>
          <a:prstGeom prst="rect">
            <a:avLst/>
          </a:prstGeom>
          <a:noFill/>
        </p:spPr>
        <p:txBody>
          <a:bodyPr wrap="square" lIns="0" tIns="0" rIns="0" bIns="0" rtlCol="0">
            <a:spAutoFit/>
          </a:bodyPr>
          <a:lstStyle/>
          <a:p>
            <a:r>
              <a:rPr lang="nl-NL" sz="1300" b="1" dirty="0"/>
              <a:t>More:</a:t>
            </a:r>
            <a:r>
              <a:rPr lang="nl-NL" sz="1300" dirty="0"/>
              <a:t> </a:t>
            </a:r>
          </a:p>
          <a:p>
            <a:pPr marL="285750" indent="-285750">
              <a:buFont typeface="Arial" panose="020B0604020202020204" pitchFamily="34" charset="0"/>
              <a:buChar char="•"/>
            </a:pPr>
            <a:r>
              <a:rPr lang="nl-NL" sz="1100" dirty="0" err="1"/>
              <a:t>Functional</a:t>
            </a:r>
            <a:r>
              <a:rPr lang="nl-NL" sz="1100" dirty="0"/>
              <a:t> / </a:t>
            </a:r>
            <a:r>
              <a:rPr lang="nl-NL" sz="1100" dirty="0" err="1"/>
              <a:t>Specification</a:t>
            </a:r>
            <a:r>
              <a:rPr lang="nl-NL" sz="1100" dirty="0"/>
              <a:t> </a:t>
            </a:r>
            <a:r>
              <a:rPr lang="nl-NL" sz="1100" dirty="0" err="1"/>
              <a:t>driven</a:t>
            </a:r>
            <a:endParaRPr lang="nl-NL" sz="1100" dirty="0"/>
          </a:p>
          <a:p>
            <a:pPr marL="285750" indent="-285750">
              <a:buFont typeface="Arial" panose="020B0604020202020204" pitchFamily="34" charset="0"/>
              <a:buChar char="•"/>
            </a:pPr>
            <a:r>
              <a:rPr lang="nl-NL" sz="1100" dirty="0" err="1"/>
              <a:t>Confidence</a:t>
            </a:r>
            <a:endParaRPr lang="nl-NL" sz="1100" dirty="0"/>
          </a:p>
          <a:p>
            <a:pPr marL="285750" indent="-285750">
              <a:buFont typeface="Arial" panose="020B0604020202020204" pitchFamily="34" charset="0"/>
              <a:buChar char="•"/>
            </a:pPr>
            <a:r>
              <a:rPr lang="nl-NL" sz="1100" dirty="0"/>
              <a:t>Bugs </a:t>
            </a:r>
            <a:r>
              <a:rPr lang="nl-NL" sz="1100" dirty="0" err="1"/>
              <a:t>caught</a:t>
            </a:r>
            <a:endParaRPr lang="nl-NL" sz="1100" dirty="0"/>
          </a:p>
          <a:p>
            <a:pPr marL="285750" indent="-285750">
              <a:buFont typeface="Arial" panose="020B0604020202020204" pitchFamily="34" charset="0"/>
              <a:buChar char="•"/>
            </a:pPr>
            <a:r>
              <a:rPr lang="nl-NL" sz="1100" dirty="0"/>
              <a:t>Contract &amp; </a:t>
            </a:r>
            <a:r>
              <a:rPr lang="nl-NL" sz="1100" dirty="0" err="1"/>
              <a:t>Interaction</a:t>
            </a:r>
            <a:r>
              <a:rPr lang="nl-NL" sz="1100" dirty="0"/>
              <a:t> </a:t>
            </a:r>
          </a:p>
          <a:p>
            <a:pPr marL="285750" indent="-285750">
              <a:buFont typeface="Arial" panose="020B0604020202020204" pitchFamily="34" charset="0"/>
              <a:buChar char="•"/>
            </a:pPr>
            <a:r>
              <a:rPr lang="nl-NL" sz="1100" dirty="0"/>
              <a:t>REAL (</a:t>
            </a:r>
            <a:r>
              <a:rPr lang="nl-NL" sz="1100" dirty="0" err="1"/>
              <a:t>mocks</a:t>
            </a:r>
            <a:r>
              <a:rPr lang="nl-NL" sz="1100" dirty="0"/>
              <a:t> </a:t>
            </a:r>
            <a:r>
              <a:rPr lang="nl-NL" sz="1100" dirty="0" err="1"/>
              <a:t>poke</a:t>
            </a:r>
            <a:r>
              <a:rPr lang="nl-NL" sz="1100" dirty="0"/>
              <a:t> holes in </a:t>
            </a:r>
            <a:r>
              <a:rPr lang="nl-NL" sz="1100" dirty="0" err="1"/>
              <a:t>reality</a:t>
            </a:r>
            <a:r>
              <a:rPr lang="nl-NL" sz="1100" dirty="0"/>
              <a:t>)</a:t>
            </a:r>
          </a:p>
          <a:p>
            <a:pPr marL="285750" indent="-285750">
              <a:buFont typeface="Arial" panose="020B0604020202020204" pitchFamily="34" charset="0"/>
              <a:buChar char="•"/>
            </a:pPr>
            <a:r>
              <a:rPr lang="nl-NL" sz="1100" dirty="0"/>
              <a:t>Side effect</a:t>
            </a:r>
          </a:p>
          <a:p>
            <a:pPr marL="285750" indent="-285750">
              <a:buFont typeface="Arial" panose="020B0604020202020204" pitchFamily="34" charset="0"/>
              <a:buChar char="•"/>
            </a:pPr>
            <a:r>
              <a:rPr lang="nl-NL" sz="1100" dirty="0"/>
              <a:t>Effort (per test)</a:t>
            </a:r>
          </a:p>
          <a:p>
            <a:pPr marL="285750" indent="-285750">
              <a:buFont typeface="Arial" panose="020B0604020202020204" pitchFamily="34" charset="0"/>
              <a:buChar char="•"/>
            </a:pPr>
            <a:r>
              <a:rPr lang="nl-NL" sz="1100" dirty="0" err="1"/>
              <a:t>Execution</a:t>
            </a:r>
            <a:r>
              <a:rPr lang="nl-NL" sz="1100" dirty="0"/>
              <a:t> time</a:t>
            </a:r>
          </a:p>
          <a:p>
            <a:endParaRPr lang="nl-NL" sz="1300" b="1" dirty="0"/>
          </a:p>
          <a:p>
            <a:endParaRPr lang="en-NL" sz="1300" dirty="0" err="1"/>
          </a:p>
        </p:txBody>
      </p:sp>
      <p:sp>
        <p:nvSpPr>
          <p:cNvPr id="23" name="Speech Bubble: Rectangle 22">
            <a:extLst>
              <a:ext uri="{FF2B5EF4-FFF2-40B4-BE49-F238E27FC236}">
                <a16:creationId xmlns:a16="http://schemas.microsoft.com/office/drawing/2014/main" id="{3B654ABE-D854-4200-A046-8205F68DA522}"/>
              </a:ext>
            </a:extLst>
          </p:cNvPr>
          <p:cNvSpPr/>
          <p:nvPr/>
        </p:nvSpPr>
        <p:spPr>
          <a:xfrm>
            <a:off x="4117673" y="4365322"/>
            <a:ext cx="2299618" cy="502520"/>
          </a:xfrm>
          <a:prstGeom prst="wedgeRectCallout">
            <a:avLst>
              <a:gd name="adj1" fmla="val 70321"/>
              <a:gd name="adj2" fmla="val 22399"/>
            </a:avLst>
          </a:prstGeom>
          <a:solidFill>
            <a:srgbClr val="8484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tx1">
                    <a:lumMod val="95000"/>
                    <a:lumOff val="5000"/>
                  </a:schemeClr>
                </a:solidFill>
              </a:rPr>
              <a:t>Tests in full </a:t>
            </a:r>
            <a:r>
              <a:rPr lang="nl-NL" sz="700" dirty="0" err="1">
                <a:solidFill>
                  <a:schemeClr val="tx1">
                    <a:lumMod val="95000"/>
                    <a:lumOff val="5000"/>
                  </a:schemeClr>
                </a:solidFill>
              </a:rPr>
              <a:t>blown</a:t>
            </a:r>
            <a:r>
              <a:rPr lang="nl-NL" sz="700" dirty="0">
                <a:solidFill>
                  <a:schemeClr val="tx1">
                    <a:lumMod val="95000"/>
                    <a:lumOff val="5000"/>
                  </a:schemeClr>
                </a:solidFill>
              </a:rPr>
              <a:t> environment (ACC, PROD); focus on (</a:t>
            </a:r>
            <a:r>
              <a:rPr lang="nl-NL" sz="700" dirty="0" err="1">
                <a:solidFill>
                  <a:schemeClr val="tx1">
                    <a:lumMod val="95000"/>
                    <a:lumOff val="5000"/>
                  </a:schemeClr>
                </a:solidFill>
              </a:rPr>
              <a:t>continuous</a:t>
            </a:r>
            <a:r>
              <a:rPr lang="nl-NL" sz="700" dirty="0">
                <a:solidFill>
                  <a:schemeClr val="tx1">
                    <a:lumMod val="95000"/>
                    <a:lumOff val="5000"/>
                  </a:schemeClr>
                </a:solidFill>
              </a:rPr>
              <a:t>) health – end </a:t>
            </a:r>
            <a:r>
              <a:rPr lang="nl-NL" sz="700" dirty="0" err="1">
                <a:solidFill>
                  <a:schemeClr val="tx1">
                    <a:lumMod val="95000"/>
                    <a:lumOff val="5000"/>
                  </a:schemeClr>
                </a:solidFill>
              </a:rPr>
              <a:t>to</a:t>
            </a:r>
            <a:r>
              <a:rPr lang="nl-NL" sz="700" dirty="0">
                <a:solidFill>
                  <a:schemeClr val="tx1">
                    <a:lumMod val="95000"/>
                    <a:lumOff val="5000"/>
                  </a:schemeClr>
                </a:solidFill>
              </a:rPr>
              <a:t> end availability of </a:t>
            </a:r>
            <a:r>
              <a:rPr lang="nl-NL" sz="700" dirty="0" err="1">
                <a:solidFill>
                  <a:schemeClr val="tx1">
                    <a:lumMod val="95000"/>
                    <a:lumOff val="5000"/>
                  </a:schemeClr>
                </a:solidFill>
              </a:rPr>
              <a:t>connections</a:t>
            </a:r>
            <a:r>
              <a:rPr lang="nl-NL" sz="700" dirty="0">
                <a:solidFill>
                  <a:schemeClr val="tx1">
                    <a:lumMod val="95000"/>
                    <a:lumOff val="5000"/>
                  </a:schemeClr>
                </a:solidFill>
              </a:rPr>
              <a:t>, </a:t>
            </a:r>
            <a:r>
              <a:rPr lang="nl-NL" sz="700" dirty="0" err="1">
                <a:solidFill>
                  <a:schemeClr val="tx1">
                    <a:lumMod val="95000"/>
                    <a:lumOff val="5000"/>
                  </a:schemeClr>
                </a:solidFill>
              </a:rPr>
              <a:t>permissions</a:t>
            </a:r>
            <a:r>
              <a:rPr lang="nl-NL" sz="700" dirty="0">
                <a:solidFill>
                  <a:schemeClr val="tx1">
                    <a:lumMod val="95000"/>
                    <a:lumOff val="5000"/>
                  </a:schemeClr>
                </a:solidFill>
              </a:rPr>
              <a:t>, platform </a:t>
            </a:r>
            <a:r>
              <a:rPr lang="nl-NL" sz="700" dirty="0" err="1">
                <a:solidFill>
                  <a:schemeClr val="tx1">
                    <a:lumMod val="95000"/>
                    <a:lumOff val="5000"/>
                  </a:schemeClr>
                </a:solidFill>
              </a:rPr>
              <a:t>and</a:t>
            </a:r>
            <a:r>
              <a:rPr lang="nl-NL" sz="700" dirty="0">
                <a:solidFill>
                  <a:schemeClr val="tx1">
                    <a:lumMod val="95000"/>
                    <a:lumOff val="5000"/>
                  </a:schemeClr>
                </a:solidFill>
              </a:rPr>
              <a:t> infra </a:t>
            </a:r>
            <a:r>
              <a:rPr lang="nl-NL" sz="700" dirty="0" err="1">
                <a:solidFill>
                  <a:schemeClr val="tx1">
                    <a:lumMod val="95000"/>
                    <a:lumOff val="5000"/>
                  </a:schemeClr>
                </a:solidFill>
              </a:rPr>
              <a:t>components</a:t>
            </a:r>
            <a:r>
              <a:rPr lang="nl-NL" sz="700" dirty="0">
                <a:solidFill>
                  <a:schemeClr val="tx1">
                    <a:lumMod val="95000"/>
                    <a:lumOff val="5000"/>
                  </a:schemeClr>
                </a:solidFill>
              </a:rPr>
              <a:t>; focus on important </a:t>
            </a:r>
            <a:r>
              <a:rPr lang="nl-NL" sz="700" dirty="0" err="1">
                <a:solidFill>
                  <a:schemeClr val="tx1">
                    <a:lumMod val="95000"/>
                    <a:lumOff val="5000"/>
                  </a:schemeClr>
                </a:solidFill>
              </a:rPr>
              <a:t>functional</a:t>
            </a:r>
            <a:r>
              <a:rPr lang="nl-NL" sz="700" dirty="0">
                <a:solidFill>
                  <a:schemeClr val="tx1">
                    <a:lumMod val="95000"/>
                    <a:lumOff val="5000"/>
                  </a:schemeClr>
                </a:solidFill>
              </a:rPr>
              <a:t> </a:t>
            </a:r>
            <a:r>
              <a:rPr lang="nl-NL" sz="700" dirty="0" err="1">
                <a:solidFill>
                  <a:schemeClr val="tx1">
                    <a:lumMod val="95000"/>
                    <a:lumOff val="5000"/>
                  </a:schemeClr>
                </a:solidFill>
              </a:rPr>
              <a:t>flows</a:t>
            </a:r>
            <a:endParaRPr lang="en-NL" sz="700" dirty="0">
              <a:solidFill>
                <a:schemeClr val="tx1">
                  <a:lumMod val="95000"/>
                  <a:lumOff val="5000"/>
                </a:schemeClr>
              </a:solidFill>
            </a:endParaRPr>
          </a:p>
        </p:txBody>
      </p:sp>
      <p:pic>
        <p:nvPicPr>
          <p:cNvPr id="3" name="Picture 2">
            <a:extLst>
              <a:ext uri="{FF2B5EF4-FFF2-40B4-BE49-F238E27FC236}">
                <a16:creationId xmlns:a16="http://schemas.microsoft.com/office/drawing/2014/main" id="{73C4969B-9077-4818-9226-7EF1DCE0B163}"/>
              </a:ext>
            </a:extLst>
          </p:cNvPr>
          <p:cNvPicPr>
            <a:picLocks noChangeAspect="1"/>
          </p:cNvPicPr>
          <p:nvPr/>
        </p:nvPicPr>
        <p:blipFill>
          <a:blip r:embed="rId3"/>
          <a:stretch>
            <a:fillRect/>
          </a:stretch>
        </p:blipFill>
        <p:spPr>
          <a:xfrm>
            <a:off x="6435230" y="58153"/>
            <a:ext cx="842078" cy="857885"/>
          </a:xfrm>
          <a:prstGeom prst="rect">
            <a:avLst/>
          </a:prstGeom>
        </p:spPr>
      </p:pic>
    </p:spTree>
    <p:extLst>
      <p:ext uri="{BB962C8B-B14F-4D97-AF65-F5344CB8AC3E}">
        <p14:creationId xmlns:p14="http://schemas.microsoft.com/office/powerpoint/2010/main" val="31276119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9651-4F45-474A-A616-0B4D321BEA23}"/>
              </a:ext>
            </a:extLst>
          </p:cNvPr>
          <p:cNvSpPr>
            <a:spLocks noGrp="1"/>
          </p:cNvSpPr>
          <p:nvPr>
            <p:ph type="title"/>
          </p:nvPr>
        </p:nvSpPr>
        <p:spPr/>
        <p:txBody>
          <a:bodyPr/>
          <a:lstStyle/>
          <a:p>
            <a:r>
              <a:rPr lang="en-US" dirty="0"/>
              <a:t>Other Types and Scopes of Tests</a:t>
            </a:r>
          </a:p>
        </p:txBody>
      </p:sp>
      <p:sp>
        <p:nvSpPr>
          <p:cNvPr id="3" name="Content Placeholder 2">
            <a:extLst>
              <a:ext uri="{FF2B5EF4-FFF2-40B4-BE49-F238E27FC236}">
                <a16:creationId xmlns:a16="http://schemas.microsoft.com/office/drawing/2014/main" id="{B7CF6540-8EC5-471E-A926-AEA9194A0C1D}"/>
              </a:ext>
            </a:extLst>
          </p:cNvPr>
          <p:cNvSpPr>
            <a:spLocks noGrp="1"/>
          </p:cNvSpPr>
          <p:nvPr>
            <p:ph idx="1"/>
          </p:nvPr>
        </p:nvSpPr>
        <p:spPr/>
        <p:txBody>
          <a:bodyPr/>
          <a:lstStyle/>
          <a:p>
            <a:r>
              <a:rPr lang="en-US" dirty="0"/>
              <a:t>Integration Test	</a:t>
            </a:r>
          </a:p>
          <a:p>
            <a:pPr lvl="1"/>
            <a:r>
              <a:rPr lang="en-US" dirty="0"/>
              <a:t>Only mocks at the far ends of the chains</a:t>
            </a:r>
          </a:p>
          <a:p>
            <a:r>
              <a:rPr lang="en-US" dirty="0"/>
              <a:t>Smoke Test/Health Check</a:t>
            </a:r>
          </a:p>
          <a:p>
            <a:pPr lvl="1"/>
            <a:r>
              <a:rPr lang="en-US" dirty="0"/>
              <a:t>Live environment, no mocks</a:t>
            </a:r>
          </a:p>
          <a:p>
            <a:pPr lvl="1"/>
            <a:r>
              <a:rPr lang="en-US" dirty="0"/>
              <a:t>Live test data set (with no business side effects)</a:t>
            </a:r>
          </a:p>
        </p:txBody>
      </p:sp>
      <p:sp>
        <p:nvSpPr>
          <p:cNvPr id="4" name="Footer Placeholder 3">
            <a:extLst>
              <a:ext uri="{FF2B5EF4-FFF2-40B4-BE49-F238E27FC236}">
                <a16:creationId xmlns:a16="http://schemas.microsoft.com/office/drawing/2014/main" id="{9B5FAA48-5039-446F-BFD0-001BAED0900A}"/>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Oval 4">
            <a:extLst>
              <a:ext uri="{FF2B5EF4-FFF2-40B4-BE49-F238E27FC236}">
                <a16:creationId xmlns:a16="http://schemas.microsoft.com/office/drawing/2014/main" id="{FA088118-7DDE-416D-B14F-DD8F285170CB}"/>
              </a:ext>
            </a:extLst>
          </p:cNvPr>
          <p:cNvSpPr/>
          <p:nvPr/>
        </p:nvSpPr>
        <p:spPr>
          <a:xfrm>
            <a:off x="4279774" y="3274284"/>
            <a:ext cx="1940331" cy="94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5B5350C-91C1-4977-858A-6F8DD733FA7C}"/>
              </a:ext>
            </a:extLst>
          </p:cNvPr>
          <p:cNvSpPr/>
          <p:nvPr/>
        </p:nvSpPr>
        <p:spPr>
          <a:xfrm>
            <a:off x="4907242" y="3954146"/>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7" name="Graphic 6">
            <a:extLst>
              <a:ext uri="{FF2B5EF4-FFF2-40B4-BE49-F238E27FC236}">
                <a16:creationId xmlns:a16="http://schemas.microsoft.com/office/drawing/2014/main" id="{0B7D526A-D86B-42CD-90C3-803F284398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09703" y="3448167"/>
            <a:ext cx="496952" cy="496952"/>
          </a:xfrm>
          <a:prstGeom prst="rect">
            <a:avLst/>
          </a:prstGeom>
        </p:spPr>
      </p:pic>
      <p:sp>
        <p:nvSpPr>
          <p:cNvPr id="8" name="Rectangle 7">
            <a:extLst>
              <a:ext uri="{FF2B5EF4-FFF2-40B4-BE49-F238E27FC236}">
                <a16:creationId xmlns:a16="http://schemas.microsoft.com/office/drawing/2014/main" id="{FDF0C814-D9D0-4A30-B023-0617B94D59F1}"/>
              </a:ext>
            </a:extLst>
          </p:cNvPr>
          <p:cNvSpPr/>
          <p:nvPr/>
        </p:nvSpPr>
        <p:spPr>
          <a:xfrm>
            <a:off x="3121132" y="3906401"/>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9" name="Graphic 8">
            <a:extLst>
              <a:ext uri="{FF2B5EF4-FFF2-40B4-BE49-F238E27FC236}">
                <a16:creationId xmlns:a16="http://schemas.microsoft.com/office/drawing/2014/main" id="{57BA5A47-AD30-4CEA-9DFC-FE0CC8D3F6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65180" y="3488397"/>
            <a:ext cx="496952" cy="496952"/>
          </a:xfrm>
          <a:prstGeom prst="rect">
            <a:avLst/>
          </a:prstGeom>
        </p:spPr>
      </p:pic>
      <p:cxnSp>
        <p:nvCxnSpPr>
          <p:cNvPr id="11" name="Straight Arrow Connector 10">
            <a:extLst>
              <a:ext uri="{FF2B5EF4-FFF2-40B4-BE49-F238E27FC236}">
                <a16:creationId xmlns:a16="http://schemas.microsoft.com/office/drawing/2014/main" id="{03E4AFB4-0B20-4D3B-83C8-0AB00B8C6E20}"/>
              </a:ext>
            </a:extLst>
          </p:cNvPr>
          <p:cNvCxnSpPr/>
          <p:nvPr/>
        </p:nvCxnSpPr>
        <p:spPr>
          <a:xfrm>
            <a:off x="3762132" y="3722976"/>
            <a:ext cx="434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lowchart: Magnetic Disk 11">
            <a:extLst>
              <a:ext uri="{FF2B5EF4-FFF2-40B4-BE49-F238E27FC236}">
                <a16:creationId xmlns:a16="http://schemas.microsoft.com/office/drawing/2014/main" id="{69FBD456-282B-434B-9E2A-890CF0E90297}"/>
              </a:ext>
            </a:extLst>
          </p:cNvPr>
          <p:cNvSpPr/>
          <p:nvPr/>
        </p:nvSpPr>
        <p:spPr>
          <a:xfrm>
            <a:off x="6572805" y="2977857"/>
            <a:ext cx="777691" cy="510540"/>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AFAF292A-FD20-4013-B795-43392CE3BA95}"/>
              </a:ext>
            </a:extLst>
          </p:cNvPr>
          <p:cNvSpPr/>
          <p:nvPr/>
        </p:nvSpPr>
        <p:spPr>
          <a:xfrm>
            <a:off x="6886249" y="3604262"/>
            <a:ext cx="774206" cy="331961"/>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4F0A3D-1101-4A05-92CE-1298F2DAF5B4}"/>
              </a:ext>
            </a:extLst>
          </p:cNvPr>
          <p:cNvSpPr/>
          <p:nvPr/>
        </p:nvSpPr>
        <p:spPr>
          <a:xfrm>
            <a:off x="6002337" y="2614328"/>
            <a:ext cx="704937" cy="2703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81562468-110E-47BD-B441-E362D440E314}"/>
              </a:ext>
            </a:extLst>
          </p:cNvPr>
          <p:cNvSpPr/>
          <p:nvPr/>
        </p:nvSpPr>
        <p:spPr>
          <a:xfrm>
            <a:off x="6256260" y="4033682"/>
            <a:ext cx="650349" cy="23813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407F788B-9068-4FD1-A0CA-12417B680D84}"/>
              </a:ext>
            </a:extLst>
          </p:cNvPr>
          <p:cNvCxnSpPr>
            <a:stCxn id="5" idx="7"/>
          </p:cNvCxnSpPr>
          <p:nvPr/>
        </p:nvCxnSpPr>
        <p:spPr>
          <a:xfrm flipV="1">
            <a:off x="5935950" y="2884672"/>
            <a:ext cx="292052" cy="528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18C900-7EEF-4583-8F04-887BD5D5D268}"/>
              </a:ext>
            </a:extLst>
          </p:cNvPr>
          <p:cNvCxnSpPr>
            <a:cxnSpLocks/>
          </p:cNvCxnSpPr>
          <p:nvPr/>
        </p:nvCxnSpPr>
        <p:spPr>
          <a:xfrm flipV="1">
            <a:off x="6172799" y="3473914"/>
            <a:ext cx="408635" cy="107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DE41536-C24E-4115-9D2E-DF9473A987C3}"/>
              </a:ext>
            </a:extLst>
          </p:cNvPr>
          <p:cNvCxnSpPr>
            <a:cxnSpLocks/>
            <a:endCxn id="13" idx="2"/>
          </p:cNvCxnSpPr>
          <p:nvPr/>
        </p:nvCxnSpPr>
        <p:spPr>
          <a:xfrm flipV="1">
            <a:off x="6192138" y="3811738"/>
            <a:ext cx="694111" cy="57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F05364A-FFF1-4449-87E7-CBD4D76F82A5}"/>
              </a:ext>
            </a:extLst>
          </p:cNvPr>
          <p:cNvCxnSpPr>
            <a:stCxn id="5" idx="5"/>
            <a:endCxn id="15" idx="1"/>
          </p:cNvCxnSpPr>
          <p:nvPr/>
        </p:nvCxnSpPr>
        <p:spPr>
          <a:xfrm>
            <a:off x="5935950" y="4082762"/>
            <a:ext cx="320310" cy="69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136D701-3283-4BED-82C5-FD39E3DDA439}"/>
              </a:ext>
            </a:extLst>
          </p:cNvPr>
          <p:cNvPicPr>
            <a:picLocks noChangeAspect="1"/>
          </p:cNvPicPr>
          <p:nvPr/>
        </p:nvPicPr>
        <p:blipFill>
          <a:blip r:embed="rId6"/>
          <a:stretch>
            <a:fillRect/>
          </a:stretch>
        </p:blipFill>
        <p:spPr>
          <a:xfrm>
            <a:off x="7343999" y="188380"/>
            <a:ext cx="1184997" cy="1207241"/>
          </a:xfrm>
          <a:prstGeom prst="rect">
            <a:avLst/>
          </a:prstGeom>
        </p:spPr>
      </p:pic>
      <p:sp>
        <p:nvSpPr>
          <p:cNvPr id="21" name="Rectangle: Rounded Corners 20">
            <a:extLst>
              <a:ext uri="{FF2B5EF4-FFF2-40B4-BE49-F238E27FC236}">
                <a16:creationId xmlns:a16="http://schemas.microsoft.com/office/drawing/2014/main" id="{DD4BD549-1B8B-4725-AF06-C9D01B98E3BF}"/>
              </a:ext>
            </a:extLst>
          </p:cNvPr>
          <p:cNvSpPr/>
          <p:nvPr/>
        </p:nvSpPr>
        <p:spPr>
          <a:xfrm>
            <a:off x="1017447" y="3424082"/>
            <a:ext cx="1276441" cy="6096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err="1"/>
              <a:t>Smoketest</a:t>
            </a:r>
            <a:endParaRPr lang="en-US" dirty="0"/>
          </a:p>
        </p:txBody>
      </p:sp>
      <p:cxnSp>
        <p:nvCxnSpPr>
          <p:cNvPr id="23" name="Straight Arrow Connector 22">
            <a:extLst>
              <a:ext uri="{FF2B5EF4-FFF2-40B4-BE49-F238E27FC236}">
                <a16:creationId xmlns:a16="http://schemas.microsoft.com/office/drawing/2014/main" id="{8B4E5DA8-E58F-41E4-8F32-656E0D204E5C}"/>
              </a:ext>
            </a:extLst>
          </p:cNvPr>
          <p:cNvCxnSpPr>
            <a:stCxn id="21" idx="3"/>
            <a:endCxn id="9" idx="1"/>
          </p:cNvCxnSpPr>
          <p:nvPr/>
        </p:nvCxnSpPr>
        <p:spPr>
          <a:xfrm>
            <a:off x="2293888" y="3728882"/>
            <a:ext cx="971292" cy="7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loud 24">
            <a:extLst>
              <a:ext uri="{FF2B5EF4-FFF2-40B4-BE49-F238E27FC236}">
                <a16:creationId xmlns:a16="http://schemas.microsoft.com/office/drawing/2014/main" id="{57836AEF-DAC1-4CA6-BFBB-01B99EAB0AE3}"/>
              </a:ext>
            </a:extLst>
          </p:cNvPr>
          <p:cNvSpPr/>
          <p:nvPr/>
        </p:nvSpPr>
        <p:spPr>
          <a:xfrm>
            <a:off x="1135380" y="2884672"/>
            <a:ext cx="292052" cy="696910"/>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Cloud 25">
            <a:extLst>
              <a:ext uri="{FF2B5EF4-FFF2-40B4-BE49-F238E27FC236}">
                <a16:creationId xmlns:a16="http://schemas.microsoft.com/office/drawing/2014/main" id="{D580FD6A-CC62-4766-AC59-96DAD47D9D99}"/>
              </a:ext>
            </a:extLst>
          </p:cNvPr>
          <p:cNvSpPr/>
          <p:nvPr/>
        </p:nvSpPr>
        <p:spPr>
          <a:xfrm>
            <a:off x="1613855" y="3183148"/>
            <a:ext cx="222328" cy="45969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Thought Bubble: Cloud 27">
            <a:extLst>
              <a:ext uri="{FF2B5EF4-FFF2-40B4-BE49-F238E27FC236}">
                <a16:creationId xmlns:a16="http://schemas.microsoft.com/office/drawing/2014/main" id="{9DF69801-41EF-475C-A9C5-B9CAB1743019}"/>
              </a:ext>
            </a:extLst>
          </p:cNvPr>
          <p:cNvSpPr/>
          <p:nvPr/>
        </p:nvSpPr>
        <p:spPr>
          <a:xfrm>
            <a:off x="1889354" y="2715094"/>
            <a:ext cx="704937" cy="670356"/>
          </a:xfrm>
          <a:prstGeom prst="cloudCallou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dk1"/>
              </a:solidFill>
            </a:endParaRPr>
          </a:p>
        </p:txBody>
      </p:sp>
    </p:spTree>
    <p:extLst>
      <p:ext uri="{BB962C8B-B14F-4D97-AF65-F5344CB8AC3E}">
        <p14:creationId xmlns:p14="http://schemas.microsoft.com/office/powerpoint/2010/main" val="113647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P spid="12" grpId="0" animBg="1"/>
      <p:bldP spid="13" grpId="0" animBg="1"/>
      <p:bldP spid="14" grpId="0" animBg="1"/>
      <p:bldP spid="15" grpId="0" animBg="1"/>
      <p:bldP spid="21" grpId="0" animBg="1"/>
      <p:bldP spid="25" grpId="0" animBg="1"/>
      <p:bldP spid="26" grpId="0" animBg="1"/>
      <p:bldP spid="2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8" name="Picture 6" descr="SonarQube Logos and Usage | SonarQube">
            <a:extLst>
              <a:ext uri="{FF2B5EF4-FFF2-40B4-BE49-F238E27FC236}">
                <a16:creationId xmlns:a16="http://schemas.microsoft.com/office/drawing/2014/main" id="{8D418B3D-CA75-4B76-8177-35439E1AF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3226" y="2148494"/>
            <a:ext cx="1042545" cy="3812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84D0EF4-808E-412E-B1F9-1F6EE1967927}"/>
              </a:ext>
            </a:extLst>
          </p:cNvPr>
          <p:cNvSpPr>
            <a:spLocks noGrp="1"/>
          </p:cNvSpPr>
          <p:nvPr>
            <p:ph type="title"/>
          </p:nvPr>
        </p:nvSpPr>
        <p:spPr/>
        <p:txBody>
          <a:bodyPr/>
          <a:lstStyle/>
          <a:p>
            <a:r>
              <a:rPr lang="en-US" dirty="0"/>
              <a:t>CI/CD – </a:t>
            </a:r>
            <a:br>
              <a:rPr lang="en-US" dirty="0"/>
            </a:br>
            <a:r>
              <a:rPr lang="en-US" i="1" dirty="0"/>
              <a:t>from Dev</a:t>
            </a:r>
            <a:r>
              <a:rPr lang="en-US" dirty="0"/>
              <a:t> through build, package, release, deploy </a:t>
            </a:r>
            <a:r>
              <a:rPr lang="en-US" i="1" dirty="0"/>
              <a:t>to Ops</a:t>
            </a:r>
          </a:p>
        </p:txBody>
      </p:sp>
      <p:sp>
        <p:nvSpPr>
          <p:cNvPr id="4" name="Footer Placeholder 3">
            <a:extLst>
              <a:ext uri="{FF2B5EF4-FFF2-40B4-BE49-F238E27FC236}">
                <a16:creationId xmlns:a16="http://schemas.microsoft.com/office/drawing/2014/main" id="{5FB3CFB9-D35E-4A89-8BBB-85E311A14363}"/>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Rectangle 4">
            <a:extLst>
              <a:ext uri="{FF2B5EF4-FFF2-40B4-BE49-F238E27FC236}">
                <a16:creationId xmlns:a16="http://schemas.microsoft.com/office/drawing/2014/main" id="{A09047A0-D1EC-429B-9812-EA20494A6A8C}"/>
              </a:ext>
            </a:extLst>
          </p:cNvPr>
          <p:cNvSpPr/>
          <p:nvPr/>
        </p:nvSpPr>
        <p:spPr>
          <a:xfrm>
            <a:off x="5154788" y="4191465"/>
            <a:ext cx="759616"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Container Registry</a:t>
            </a:r>
          </a:p>
        </p:txBody>
      </p:sp>
      <p:pic>
        <p:nvPicPr>
          <p:cNvPr id="6" name="Graphic 5">
            <a:extLst>
              <a:ext uri="{FF2B5EF4-FFF2-40B4-BE49-F238E27FC236}">
                <a16:creationId xmlns:a16="http://schemas.microsoft.com/office/drawing/2014/main" id="{79E707EE-CABF-4753-9A2B-271350A468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57695" y="3538320"/>
            <a:ext cx="496952" cy="496952"/>
          </a:xfrm>
          <a:prstGeom prst="rect">
            <a:avLst/>
          </a:prstGeom>
        </p:spPr>
      </p:pic>
      <p:sp>
        <p:nvSpPr>
          <p:cNvPr id="15" name="Rectangle 14">
            <a:extLst>
              <a:ext uri="{FF2B5EF4-FFF2-40B4-BE49-F238E27FC236}">
                <a16:creationId xmlns:a16="http://schemas.microsoft.com/office/drawing/2014/main" id="{13E8AB76-46FA-4EE8-9D44-E4A568405355}"/>
              </a:ext>
            </a:extLst>
          </p:cNvPr>
          <p:cNvSpPr/>
          <p:nvPr/>
        </p:nvSpPr>
        <p:spPr>
          <a:xfrm>
            <a:off x="5732260" y="1590440"/>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Resource</a:t>
            </a:r>
          </a:p>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Manager</a:t>
            </a:r>
          </a:p>
        </p:txBody>
      </p:sp>
      <p:pic>
        <p:nvPicPr>
          <p:cNvPr id="16" name="Graphic 15">
            <a:extLst>
              <a:ext uri="{FF2B5EF4-FFF2-40B4-BE49-F238E27FC236}">
                <a16:creationId xmlns:a16="http://schemas.microsoft.com/office/drawing/2014/main" id="{9A1033A4-F0F5-4748-A8B6-56B77E7FFD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86755" y="1175662"/>
            <a:ext cx="496952" cy="496952"/>
          </a:xfrm>
          <a:prstGeom prst="rect">
            <a:avLst/>
          </a:prstGeom>
        </p:spPr>
      </p:pic>
      <p:pic>
        <p:nvPicPr>
          <p:cNvPr id="18" name="Snagit_SNG852">
            <a:extLst>
              <a:ext uri="{FF2B5EF4-FFF2-40B4-BE49-F238E27FC236}">
                <a16:creationId xmlns:a16="http://schemas.microsoft.com/office/drawing/2014/main" id="{B809FDB1-11BE-43DC-8B7F-FC4F61DE1B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8616" y="1051811"/>
            <a:ext cx="1008790" cy="375063"/>
          </a:xfrm>
          <a:prstGeom prst="rect">
            <a:avLst/>
          </a:prstGeom>
        </p:spPr>
      </p:pic>
      <p:pic>
        <p:nvPicPr>
          <p:cNvPr id="19" name="Picture 2" descr="https://s14-eu5.startpage.com/wikioimage/8680f1ca8785b0ed1fad43817ffb22d2.png">
            <a:extLst>
              <a:ext uri="{FF2B5EF4-FFF2-40B4-BE49-F238E27FC236}">
                <a16:creationId xmlns:a16="http://schemas.microsoft.com/office/drawing/2014/main" id="{E998B138-FE66-4589-85A6-9364517544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514" y="371974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CE4BAE35-8981-4225-B328-35CC48B291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04397" y="2015415"/>
            <a:ext cx="555922" cy="23083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9CEDFA-FCA2-4295-BCBD-E2E86CD36F83}"/>
              </a:ext>
            </a:extLst>
          </p:cNvPr>
          <p:cNvSpPr txBox="1"/>
          <p:nvPr/>
        </p:nvSpPr>
        <p:spPr>
          <a:xfrm>
            <a:off x="6614302" y="2246248"/>
            <a:ext cx="259686" cy="200055"/>
          </a:xfrm>
          <a:prstGeom prst="rect">
            <a:avLst/>
          </a:prstGeom>
          <a:noFill/>
        </p:spPr>
        <p:txBody>
          <a:bodyPr wrap="none" lIns="0" tIns="0" rIns="0" bIns="0" rtlCol="0">
            <a:spAutoFit/>
          </a:bodyPr>
          <a:lstStyle/>
          <a:p>
            <a:r>
              <a:rPr lang="en-US" sz="1300" dirty="0"/>
              <a:t>CLI</a:t>
            </a:r>
          </a:p>
        </p:txBody>
      </p:sp>
      <p:sp>
        <p:nvSpPr>
          <p:cNvPr id="22" name="Arrow: Right 21">
            <a:extLst>
              <a:ext uri="{FF2B5EF4-FFF2-40B4-BE49-F238E27FC236}">
                <a16:creationId xmlns:a16="http://schemas.microsoft.com/office/drawing/2014/main" id="{82FE8548-F0E8-4C2C-BFDA-E0E82F48654F}"/>
              </a:ext>
            </a:extLst>
          </p:cNvPr>
          <p:cNvSpPr/>
          <p:nvPr/>
        </p:nvSpPr>
        <p:spPr>
          <a:xfrm>
            <a:off x="487680" y="2327910"/>
            <a:ext cx="2545080" cy="7148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Continuous Integration</a:t>
            </a:r>
          </a:p>
        </p:txBody>
      </p:sp>
      <p:sp>
        <p:nvSpPr>
          <p:cNvPr id="23" name="Arrow: Right 22">
            <a:extLst>
              <a:ext uri="{FF2B5EF4-FFF2-40B4-BE49-F238E27FC236}">
                <a16:creationId xmlns:a16="http://schemas.microsoft.com/office/drawing/2014/main" id="{154F6AB4-A77B-4128-9822-6DE7A8EDF7B1}"/>
              </a:ext>
            </a:extLst>
          </p:cNvPr>
          <p:cNvSpPr/>
          <p:nvPr/>
        </p:nvSpPr>
        <p:spPr>
          <a:xfrm>
            <a:off x="3368041" y="2327910"/>
            <a:ext cx="2034540" cy="7148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Continuous Delivery</a:t>
            </a:r>
          </a:p>
        </p:txBody>
      </p:sp>
      <p:sp>
        <p:nvSpPr>
          <p:cNvPr id="24" name="Arrow: Right 23">
            <a:extLst>
              <a:ext uri="{FF2B5EF4-FFF2-40B4-BE49-F238E27FC236}">
                <a16:creationId xmlns:a16="http://schemas.microsoft.com/office/drawing/2014/main" id="{5E32DAD9-D4B7-4394-8398-ED673C2AB4A2}"/>
              </a:ext>
            </a:extLst>
          </p:cNvPr>
          <p:cNvSpPr/>
          <p:nvPr/>
        </p:nvSpPr>
        <p:spPr>
          <a:xfrm>
            <a:off x="6055350" y="2327910"/>
            <a:ext cx="1384096" cy="7148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a:t>
            </a:r>
          </a:p>
        </p:txBody>
      </p:sp>
      <p:sp>
        <p:nvSpPr>
          <p:cNvPr id="25" name="Cloud 24">
            <a:extLst>
              <a:ext uri="{FF2B5EF4-FFF2-40B4-BE49-F238E27FC236}">
                <a16:creationId xmlns:a16="http://schemas.microsoft.com/office/drawing/2014/main" id="{C301CDC0-BB33-40E9-A9BE-6CDB82B09ABD}"/>
              </a:ext>
            </a:extLst>
          </p:cNvPr>
          <p:cNvSpPr/>
          <p:nvPr/>
        </p:nvSpPr>
        <p:spPr>
          <a:xfrm>
            <a:off x="7649351" y="860418"/>
            <a:ext cx="17384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CCBFB47-680B-48B3-9CC1-EE4855293E8B}"/>
              </a:ext>
            </a:extLst>
          </p:cNvPr>
          <p:cNvSpPr/>
          <p:nvPr/>
        </p:nvSpPr>
        <p:spPr>
          <a:xfrm>
            <a:off x="8054624" y="1395628"/>
            <a:ext cx="1066516"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67CFE177-8035-4952-97F3-7B36C0F1C3A4}"/>
              </a:ext>
            </a:extLst>
          </p:cNvPr>
          <p:cNvSpPr txBox="1"/>
          <p:nvPr/>
        </p:nvSpPr>
        <p:spPr>
          <a:xfrm rot="5400000">
            <a:off x="7331938" y="2389005"/>
            <a:ext cx="1838645" cy="200055"/>
          </a:xfrm>
          <a:prstGeom prst="rect">
            <a:avLst/>
          </a:prstGeom>
          <a:noFill/>
        </p:spPr>
        <p:txBody>
          <a:bodyPr wrap="none" lIns="0" tIns="0" rIns="0" bIns="0" rtlCol="0">
            <a:spAutoFit/>
          </a:bodyPr>
          <a:lstStyle/>
          <a:p>
            <a:r>
              <a:rPr lang="en-US" sz="1300" dirty="0"/>
              <a:t>Oracle Functions on OCI</a:t>
            </a:r>
          </a:p>
        </p:txBody>
      </p:sp>
      <p:grpSp>
        <p:nvGrpSpPr>
          <p:cNvPr id="29" name="Group 28">
            <a:extLst>
              <a:ext uri="{FF2B5EF4-FFF2-40B4-BE49-F238E27FC236}">
                <a16:creationId xmlns:a16="http://schemas.microsoft.com/office/drawing/2014/main" id="{8316AEC6-E76E-4C63-914C-421B52E3AAA2}"/>
              </a:ext>
            </a:extLst>
          </p:cNvPr>
          <p:cNvGrpSpPr/>
          <p:nvPr/>
        </p:nvGrpSpPr>
        <p:grpSpPr>
          <a:xfrm>
            <a:off x="5120579" y="3351995"/>
            <a:ext cx="403746" cy="264647"/>
            <a:chOff x="4494477" y="991726"/>
            <a:chExt cx="2449448" cy="1269141"/>
          </a:xfrm>
        </p:grpSpPr>
        <p:sp>
          <p:nvSpPr>
            <p:cNvPr id="30" name="Rectangle: Rounded Corners 29">
              <a:extLst>
                <a:ext uri="{FF2B5EF4-FFF2-40B4-BE49-F238E27FC236}">
                  <a16:creationId xmlns:a16="http://schemas.microsoft.com/office/drawing/2014/main" id="{92E96911-CA59-41E9-84CF-9D4E74772D32}"/>
                </a:ext>
              </a:extLst>
            </p:cNvPr>
            <p:cNvSpPr/>
            <p:nvPr/>
          </p:nvSpPr>
          <p:spPr>
            <a:xfrm>
              <a:off x="4494477" y="991726"/>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1"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F4455E21-F2C6-46BE-BE0D-29A0606E3E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2376" y="1653995"/>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3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77EF2B3-3F76-4365-8E2D-8A972A0220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67930" y="1126228"/>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s14-eu5.startpage.com/wikioimage/8680f1ca8785b0ed1fad43817ffb22d2.png">
              <a:extLst>
                <a:ext uri="{FF2B5EF4-FFF2-40B4-BE49-F238E27FC236}">
                  <a16:creationId xmlns:a16="http://schemas.microsoft.com/office/drawing/2014/main" id="{4292CB0D-AC72-4FF3-B6D7-2C9CCFBD17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68225" y="1479550"/>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Alpine Linux Logo Png, Transparent Png - kindpng">
              <a:extLst>
                <a:ext uri="{FF2B5EF4-FFF2-40B4-BE49-F238E27FC236}">
                  <a16:creationId xmlns:a16="http://schemas.microsoft.com/office/drawing/2014/main" id="{B5D6450F-AF42-4648-8A06-FDC894A4B6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3841" y="1889385"/>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Freeform: Shape 34">
            <a:extLst>
              <a:ext uri="{FF2B5EF4-FFF2-40B4-BE49-F238E27FC236}">
                <a16:creationId xmlns:a16="http://schemas.microsoft.com/office/drawing/2014/main" id="{3FB54AE3-F1AF-45F3-80BF-0BF8004EBFD5}"/>
              </a:ext>
            </a:extLst>
          </p:cNvPr>
          <p:cNvSpPr/>
          <p:nvPr/>
        </p:nvSpPr>
        <p:spPr>
          <a:xfrm>
            <a:off x="5387298" y="2087048"/>
            <a:ext cx="2697522" cy="1323636"/>
          </a:xfrm>
          <a:custGeom>
            <a:avLst/>
            <a:gdLst>
              <a:gd name="connsiteX0" fmla="*/ 693462 w 2697522"/>
              <a:gd name="connsiteY0" fmla="*/ 618052 h 1323636"/>
              <a:gd name="connsiteX1" fmla="*/ 42 w 2697522"/>
              <a:gd name="connsiteY1" fmla="*/ 1296232 h 1323636"/>
              <a:gd name="connsiteX2" fmla="*/ 662982 w 2697522"/>
              <a:gd name="connsiteY2" fmla="*/ 1090492 h 1323636"/>
              <a:gd name="connsiteX3" fmla="*/ 1272582 w 2697522"/>
              <a:gd name="connsiteY3" fmla="*/ 176092 h 1323636"/>
              <a:gd name="connsiteX4" fmla="*/ 2697522 w 2697522"/>
              <a:gd name="connsiteY4" fmla="*/ 832 h 132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522" h="1323636">
                <a:moveTo>
                  <a:pt x="693462" y="618052"/>
                </a:moveTo>
                <a:cubicBezTo>
                  <a:pt x="349292" y="917772"/>
                  <a:pt x="5122" y="1217492"/>
                  <a:pt x="42" y="1296232"/>
                </a:cubicBezTo>
                <a:cubicBezTo>
                  <a:pt x="-5038" y="1374972"/>
                  <a:pt x="450892" y="1277182"/>
                  <a:pt x="662982" y="1090492"/>
                </a:cubicBezTo>
                <a:cubicBezTo>
                  <a:pt x="875072" y="903802"/>
                  <a:pt x="933492" y="357702"/>
                  <a:pt x="1272582" y="176092"/>
                </a:cubicBezTo>
                <a:cubicBezTo>
                  <a:pt x="1611672" y="-5518"/>
                  <a:pt x="2154597" y="-2343"/>
                  <a:pt x="2697522" y="832"/>
                </a:cubicBez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A580CF8A-8532-4D9E-873C-CD3DC16003ED}"/>
              </a:ext>
            </a:extLst>
          </p:cNvPr>
          <p:cNvSpPr/>
          <p:nvPr/>
        </p:nvSpPr>
        <p:spPr>
          <a:xfrm>
            <a:off x="5242524" y="1243931"/>
            <a:ext cx="2804196" cy="2118619"/>
          </a:xfrm>
          <a:custGeom>
            <a:avLst/>
            <a:gdLst>
              <a:gd name="connsiteX0" fmla="*/ 815376 w 2804196"/>
              <a:gd name="connsiteY0" fmla="*/ 1415449 h 2252658"/>
              <a:gd name="connsiteX1" fmla="*/ 36 w 2804196"/>
              <a:gd name="connsiteY1" fmla="*/ 2207929 h 2252658"/>
              <a:gd name="connsiteX2" fmla="*/ 784896 w 2804196"/>
              <a:gd name="connsiteY2" fmla="*/ 226729 h 2252658"/>
              <a:gd name="connsiteX3" fmla="*/ 1554516 w 2804196"/>
              <a:gd name="connsiteY3" fmla="*/ 97189 h 2252658"/>
              <a:gd name="connsiteX4" fmla="*/ 2110776 w 2804196"/>
              <a:gd name="connsiteY4" fmla="*/ 706789 h 2252658"/>
              <a:gd name="connsiteX5" fmla="*/ 2804196 w 2804196"/>
              <a:gd name="connsiteY5" fmla="*/ 683929 h 2252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4196" h="2252658">
                <a:moveTo>
                  <a:pt x="815376" y="1415449"/>
                </a:moveTo>
                <a:cubicBezTo>
                  <a:pt x="410246" y="1910749"/>
                  <a:pt x="5116" y="2406049"/>
                  <a:pt x="36" y="2207929"/>
                </a:cubicBezTo>
                <a:cubicBezTo>
                  <a:pt x="-5044" y="2009809"/>
                  <a:pt x="525816" y="578519"/>
                  <a:pt x="784896" y="226729"/>
                </a:cubicBezTo>
                <a:cubicBezTo>
                  <a:pt x="1043976" y="-125061"/>
                  <a:pt x="1333536" y="17179"/>
                  <a:pt x="1554516" y="97189"/>
                </a:cubicBezTo>
                <a:cubicBezTo>
                  <a:pt x="1775496" y="177199"/>
                  <a:pt x="1902496" y="608999"/>
                  <a:pt x="2110776" y="706789"/>
                </a:cubicBezTo>
                <a:cubicBezTo>
                  <a:pt x="2319056" y="804579"/>
                  <a:pt x="2561626" y="744254"/>
                  <a:pt x="2804196" y="683929"/>
                </a:cubicBez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4EEC9BFD-D1D7-460E-921F-7C72FD189FD2}"/>
              </a:ext>
            </a:extLst>
          </p:cNvPr>
          <p:cNvSpPr/>
          <p:nvPr/>
        </p:nvSpPr>
        <p:spPr>
          <a:xfrm>
            <a:off x="8409348" y="2449865"/>
            <a:ext cx="607167" cy="235449"/>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8" name="Graphic 7">
            <a:extLst>
              <a:ext uri="{FF2B5EF4-FFF2-40B4-BE49-F238E27FC236}">
                <a16:creationId xmlns:a16="http://schemas.microsoft.com/office/drawing/2014/main" id="{0C26A373-C6BA-4669-8078-0C30430EE4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07332" y="2100353"/>
            <a:ext cx="356145" cy="433873"/>
          </a:xfrm>
          <a:prstGeom prst="rect">
            <a:avLst/>
          </a:prstGeom>
        </p:spPr>
      </p:pic>
      <p:sp>
        <p:nvSpPr>
          <p:cNvPr id="9" name="Rectangle 8">
            <a:extLst>
              <a:ext uri="{FF2B5EF4-FFF2-40B4-BE49-F238E27FC236}">
                <a16:creationId xmlns:a16="http://schemas.microsoft.com/office/drawing/2014/main" id="{424DC78F-02A5-4CB9-A104-785D8814C4F3}"/>
              </a:ext>
            </a:extLst>
          </p:cNvPr>
          <p:cNvSpPr/>
          <p:nvPr/>
        </p:nvSpPr>
        <p:spPr>
          <a:xfrm>
            <a:off x="8354791" y="2015416"/>
            <a:ext cx="685532" cy="825446"/>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800" dirty="0">
                <a:solidFill>
                  <a:schemeClr val="tx2"/>
                </a:solidFill>
                <a:latin typeface="MS UI Gothic" panose="020B0600070205080204" pitchFamily="34" charset="-128"/>
                <a:ea typeface="Calibri" charset="0"/>
                <a:cs typeface="Oracle Sans" panose="020B0503020204020204" pitchFamily="34" charset="0"/>
              </a:rPr>
              <a:t>Application</a:t>
            </a:r>
          </a:p>
        </p:txBody>
      </p:sp>
      <p:sp>
        <p:nvSpPr>
          <p:cNvPr id="40" name="Freeform: Shape 39">
            <a:extLst>
              <a:ext uri="{FF2B5EF4-FFF2-40B4-BE49-F238E27FC236}">
                <a16:creationId xmlns:a16="http://schemas.microsoft.com/office/drawing/2014/main" id="{4494D94E-6907-4A44-93BC-2AD20FC0F7C9}"/>
              </a:ext>
            </a:extLst>
          </p:cNvPr>
          <p:cNvSpPr/>
          <p:nvPr/>
        </p:nvSpPr>
        <p:spPr>
          <a:xfrm>
            <a:off x="2901898" y="2781300"/>
            <a:ext cx="2371142" cy="1134824"/>
          </a:xfrm>
          <a:custGeom>
            <a:avLst/>
            <a:gdLst>
              <a:gd name="connsiteX0" fmla="*/ 0 w 2606040"/>
              <a:gd name="connsiteY0" fmla="*/ 0 h 1134824"/>
              <a:gd name="connsiteX1" fmla="*/ 464820 w 2606040"/>
              <a:gd name="connsiteY1" fmla="*/ 716280 h 1134824"/>
              <a:gd name="connsiteX2" fmla="*/ 1600200 w 2606040"/>
              <a:gd name="connsiteY2" fmla="*/ 1127760 h 1134824"/>
              <a:gd name="connsiteX3" fmla="*/ 2606040 w 2606040"/>
              <a:gd name="connsiteY3" fmla="*/ 937260 h 1134824"/>
            </a:gdLst>
            <a:ahLst/>
            <a:cxnLst>
              <a:cxn ang="0">
                <a:pos x="connsiteX0" y="connsiteY0"/>
              </a:cxn>
              <a:cxn ang="0">
                <a:pos x="connsiteX1" y="connsiteY1"/>
              </a:cxn>
              <a:cxn ang="0">
                <a:pos x="connsiteX2" y="connsiteY2"/>
              </a:cxn>
              <a:cxn ang="0">
                <a:pos x="connsiteX3" y="connsiteY3"/>
              </a:cxn>
            </a:cxnLst>
            <a:rect l="l" t="t" r="r" b="b"/>
            <a:pathLst>
              <a:path w="2606040" h="1134824">
                <a:moveTo>
                  <a:pt x="0" y="0"/>
                </a:moveTo>
                <a:cubicBezTo>
                  <a:pt x="99060" y="264160"/>
                  <a:pt x="198120" y="528320"/>
                  <a:pt x="464820" y="716280"/>
                </a:cubicBezTo>
                <a:cubicBezTo>
                  <a:pt x="731520" y="904240"/>
                  <a:pt x="1243330" y="1090930"/>
                  <a:pt x="1600200" y="1127760"/>
                </a:cubicBezTo>
                <a:cubicBezTo>
                  <a:pt x="1957070" y="1164590"/>
                  <a:pt x="2281555" y="1050925"/>
                  <a:pt x="2606040" y="937260"/>
                </a:cubicBez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grpSp>
        <p:nvGrpSpPr>
          <p:cNvPr id="28" name="Group 27">
            <a:extLst>
              <a:ext uri="{FF2B5EF4-FFF2-40B4-BE49-F238E27FC236}">
                <a16:creationId xmlns:a16="http://schemas.microsoft.com/office/drawing/2014/main" id="{B9498EEB-55EA-407B-8E01-120C6DC048CE}"/>
              </a:ext>
            </a:extLst>
          </p:cNvPr>
          <p:cNvGrpSpPr/>
          <p:nvPr/>
        </p:nvGrpSpPr>
        <p:grpSpPr>
          <a:xfrm>
            <a:off x="2901898" y="3238281"/>
            <a:ext cx="1265877" cy="651788"/>
            <a:chOff x="4494477" y="991726"/>
            <a:chExt cx="2449448" cy="1269141"/>
          </a:xfrm>
        </p:grpSpPr>
        <p:sp>
          <p:nvSpPr>
            <p:cNvPr id="10" name="Rectangle: Rounded Corners 9">
              <a:extLst>
                <a:ext uri="{FF2B5EF4-FFF2-40B4-BE49-F238E27FC236}">
                  <a16:creationId xmlns:a16="http://schemas.microsoft.com/office/drawing/2014/main" id="{6815BA13-E926-4BE2-BE1D-C718CA4AF70D}"/>
                </a:ext>
              </a:extLst>
            </p:cNvPr>
            <p:cNvSpPr/>
            <p:nvPr/>
          </p:nvSpPr>
          <p:spPr>
            <a:xfrm>
              <a:off x="4494477" y="991726"/>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11"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780BBB17-D34C-4807-8220-18AF8B8AF78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2376" y="1653995"/>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1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F7039A68-46EE-4BD3-AB36-697DCD305F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67930" y="1126228"/>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s14-eu5.startpage.com/wikioimage/8680f1ca8785b0ed1fad43817ffb22d2.png">
              <a:extLst>
                <a:ext uri="{FF2B5EF4-FFF2-40B4-BE49-F238E27FC236}">
                  <a16:creationId xmlns:a16="http://schemas.microsoft.com/office/drawing/2014/main" id="{5F6693EA-EB78-4658-BDE5-3CF7D90641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68225" y="1479550"/>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lpine Linux Logo Png, Transparent Png - kindpng">
              <a:extLst>
                <a:ext uri="{FF2B5EF4-FFF2-40B4-BE49-F238E27FC236}">
                  <a16:creationId xmlns:a16="http://schemas.microsoft.com/office/drawing/2014/main" id="{B2D66687-A571-42E9-9864-D630F5CE0ED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3841" y="1889385"/>
              <a:ext cx="895350" cy="259235"/>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12">
            <a:extLst>
              <a:ext uri="{FF2B5EF4-FFF2-40B4-BE49-F238E27FC236}">
                <a16:creationId xmlns:a16="http://schemas.microsoft.com/office/drawing/2014/main" id="{789E7C79-14A3-42C5-88AC-DA5C58ED675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0718" y="3322761"/>
            <a:ext cx="540578" cy="225736"/>
          </a:xfrm>
          <a:prstGeom prst="rect">
            <a:avLst/>
          </a:prstGeom>
          <a:noFill/>
          <a:extLst>
            <a:ext uri="{909E8E84-426E-40DD-AFC4-6F175D3DCCD1}">
              <a14:hiddenFill xmlns:a14="http://schemas.microsoft.com/office/drawing/2010/main">
                <a:solidFill>
                  <a:srgbClr val="FFFFFF"/>
                </a:solidFill>
              </a14:hiddenFill>
            </a:ext>
          </a:extLst>
        </p:spPr>
      </p:pic>
      <p:sp>
        <p:nvSpPr>
          <p:cNvPr id="48" name="Freeform: Shape 47">
            <a:extLst>
              <a:ext uri="{FF2B5EF4-FFF2-40B4-BE49-F238E27FC236}">
                <a16:creationId xmlns:a16="http://schemas.microsoft.com/office/drawing/2014/main" id="{FEEAF8AD-4AC2-4A0D-BAFE-17A7DEC1D462}"/>
              </a:ext>
            </a:extLst>
          </p:cNvPr>
          <p:cNvSpPr/>
          <p:nvPr/>
        </p:nvSpPr>
        <p:spPr>
          <a:xfrm rot="20471048">
            <a:off x="805241" y="2836757"/>
            <a:ext cx="320040" cy="533865"/>
          </a:xfrm>
          <a:custGeom>
            <a:avLst/>
            <a:gdLst>
              <a:gd name="connsiteX0" fmla="*/ 0 w 320040"/>
              <a:gd name="connsiteY0" fmla="*/ 0 h 464868"/>
              <a:gd name="connsiteX1" fmla="*/ 99060 w 320040"/>
              <a:gd name="connsiteY1" fmla="*/ 464820 h 464868"/>
              <a:gd name="connsiteX2" fmla="*/ 320040 w 320040"/>
              <a:gd name="connsiteY2" fmla="*/ 22860 h 464868"/>
            </a:gdLst>
            <a:ahLst/>
            <a:cxnLst>
              <a:cxn ang="0">
                <a:pos x="connsiteX0" y="connsiteY0"/>
              </a:cxn>
              <a:cxn ang="0">
                <a:pos x="connsiteX1" y="connsiteY1"/>
              </a:cxn>
              <a:cxn ang="0">
                <a:pos x="connsiteX2" y="connsiteY2"/>
              </a:cxn>
            </a:cxnLst>
            <a:rect l="l" t="t" r="r" b="b"/>
            <a:pathLst>
              <a:path w="320040" h="464868">
                <a:moveTo>
                  <a:pt x="0" y="0"/>
                </a:moveTo>
                <a:cubicBezTo>
                  <a:pt x="22860" y="230505"/>
                  <a:pt x="45720" y="461010"/>
                  <a:pt x="99060" y="464820"/>
                </a:cubicBezTo>
                <a:cubicBezTo>
                  <a:pt x="152400" y="468630"/>
                  <a:pt x="236220" y="245745"/>
                  <a:pt x="320040" y="22860"/>
                </a:cubicBez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49" name="Picture 48">
            <a:extLst>
              <a:ext uri="{FF2B5EF4-FFF2-40B4-BE49-F238E27FC236}">
                <a16:creationId xmlns:a16="http://schemas.microsoft.com/office/drawing/2014/main" id="{C74D79B1-EF9A-41DE-987A-9657280C436C}"/>
              </a:ext>
            </a:extLst>
          </p:cNvPr>
          <p:cNvPicPr>
            <a:picLocks noChangeAspect="1"/>
          </p:cNvPicPr>
          <p:nvPr/>
        </p:nvPicPr>
        <p:blipFill>
          <a:blip r:embed="rId15"/>
          <a:stretch>
            <a:fillRect/>
          </a:stretch>
        </p:blipFill>
        <p:spPr>
          <a:xfrm>
            <a:off x="3368041" y="1227376"/>
            <a:ext cx="1684859" cy="598367"/>
          </a:xfrm>
          <a:prstGeom prst="rect">
            <a:avLst/>
          </a:prstGeom>
        </p:spPr>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9A84D4F3-7FAD-401C-9372-BD6E042A744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90713" y="2022680"/>
            <a:ext cx="555922" cy="23083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6C8CF0ED-6BCB-47B1-8702-B028FDC8E46C}"/>
              </a:ext>
            </a:extLst>
          </p:cNvPr>
          <p:cNvSpPr txBox="1"/>
          <p:nvPr/>
        </p:nvSpPr>
        <p:spPr>
          <a:xfrm>
            <a:off x="2300618" y="2253513"/>
            <a:ext cx="259686" cy="200055"/>
          </a:xfrm>
          <a:prstGeom prst="rect">
            <a:avLst/>
          </a:prstGeom>
          <a:noFill/>
        </p:spPr>
        <p:txBody>
          <a:bodyPr wrap="none" lIns="0" tIns="0" rIns="0" bIns="0" rtlCol="0">
            <a:spAutoFit/>
          </a:bodyPr>
          <a:lstStyle/>
          <a:p>
            <a:r>
              <a:rPr lang="en-US" sz="1300" dirty="0"/>
              <a:t>CLI</a:t>
            </a:r>
          </a:p>
        </p:txBody>
      </p:sp>
      <p:pic>
        <p:nvPicPr>
          <p:cNvPr id="23554" name="Picture 2" descr="Configuring Jest · Jest">
            <a:extLst>
              <a:ext uri="{FF2B5EF4-FFF2-40B4-BE49-F238E27FC236}">
                <a16:creationId xmlns:a16="http://schemas.microsoft.com/office/drawing/2014/main" id="{5BB212E7-5B6E-47F2-8FEE-291B5AE2AEB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6000" t="16690" r="35256" b="16185"/>
          <a:stretch/>
        </p:blipFill>
        <p:spPr bwMode="auto">
          <a:xfrm>
            <a:off x="797017" y="1848949"/>
            <a:ext cx="380899" cy="464868"/>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Logo Jenkins | Zend">
            <a:extLst>
              <a:ext uri="{FF2B5EF4-FFF2-40B4-BE49-F238E27FC236}">
                <a16:creationId xmlns:a16="http://schemas.microsoft.com/office/drawing/2014/main" id="{58A1BCF0-15B6-4A72-8CD1-ABF8EBB8319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03662" y="1525925"/>
            <a:ext cx="719344" cy="479563"/>
          </a:xfrm>
          <a:prstGeom prst="rect">
            <a:avLst/>
          </a:prstGeom>
          <a:noFill/>
          <a:extLst>
            <a:ext uri="{909E8E84-426E-40DD-AFC4-6F175D3DCCD1}">
              <a14:hiddenFill xmlns:a14="http://schemas.microsoft.com/office/drawing/2010/main">
                <a:solidFill>
                  <a:srgbClr val="FFFFFF"/>
                </a:solidFill>
              </a14:hiddenFill>
            </a:ext>
          </a:extLst>
        </p:spPr>
      </p:pic>
      <p:pic>
        <p:nvPicPr>
          <p:cNvPr id="55" name="Snagit_SNG872">
            <a:extLst>
              <a:ext uri="{FF2B5EF4-FFF2-40B4-BE49-F238E27FC236}">
                <a16:creationId xmlns:a16="http://schemas.microsoft.com/office/drawing/2014/main" id="{01CD32B0-D4A9-44DF-A62A-20D2E11D039A}"/>
              </a:ext>
            </a:extLst>
          </p:cNvPr>
          <p:cNvPicPr>
            <a:picLocks noChangeAspect="1"/>
          </p:cNvPicPr>
          <p:nvPr/>
        </p:nvPicPr>
        <p:blipFill>
          <a:blip r:embed="rId18"/>
          <a:stretch>
            <a:fillRect/>
          </a:stretch>
        </p:blipFill>
        <p:spPr>
          <a:xfrm>
            <a:off x="261085" y="4154354"/>
            <a:ext cx="1015902" cy="701146"/>
          </a:xfrm>
          <a:prstGeom prst="rect">
            <a:avLst/>
          </a:prstGeom>
        </p:spPr>
      </p:pic>
      <p:sp>
        <p:nvSpPr>
          <p:cNvPr id="56" name="Freeform: Shape 55">
            <a:extLst>
              <a:ext uri="{FF2B5EF4-FFF2-40B4-BE49-F238E27FC236}">
                <a16:creationId xmlns:a16="http://schemas.microsoft.com/office/drawing/2014/main" id="{7AC4590F-3340-4C7C-A8AE-5B58AADEBE28}"/>
              </a:ext>
            </a:extLst>
          </p:cNvPr>
          <p:cNvSpPr/>
          <p:nvPr/>
        </p:nvSpPr>
        <p:spPr>
          <a:xfrm>
            <a:off x="328487" y="3392049"/>
            <a:ext cx="563053" cy="762305"/>
          </a:xfrm>
          <a:custGeom>
            <a:avLst/>
            <a:gdLst>
              <a:gd name="connsiteX0" fmla="*/ 303973 w 563053"/>
              <a:gd name="connsiteY0" fmla="*/ 539871 h 539871"/>
              <a:gd name="connsiteX1" fmla="*/ 6793 w 563053"/>
              <a:gd name="connsiteY1" fmla="*/ 52191 h 539871"/>
              <a:gd name="connsiteX2" fmla="*/ 563053 w 563053"/>
              <a:gd name="connsiteY2" fmla="*/ 36951 h 539871"/>
            </a:gdLst>
            <a:ahLst/>
            <a:cxnLst>
              <a:cxn ang="0">
                <a:pos x="connsiteX0" y="connsiteY0"/>
              </a:cxn>
              <a:cxn ang="0">
                <a:pos x="connsiteX1" y="connsiteY1"/>
              </a:cxn>
              <a:cxn ang="0">
                <a:pos x="connsiteX2" y="connsiteY2"/>
              </a:cxn>
            </a:cxnLst>
            <a:rect l="l" t="t" r="r" b="b"/>
            <a:pathLst>
              <a:path w="563053" h="539871">
                <a:moveTo>
                  <a:pt x="303973" y="539871"/>
                </a:moveTo>
                <a:cubicBezTo>
                  <a:pt x="133793" y="337941"/>
                  <a:pt x="-36387" y="136011"/>
                  <a:pt x="6793" y="52191"/>
                </a:cubicBezTo>
                <a:cubicBezTo>
                  <a:pt x="49973" y="-31629"/>
                  <a:pt x="306513" y="2661"/>
                  <a:pt x="563053" y="36951"/>
                </a:cubicBez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61" name="Picture 18">
            <a:extLst>
              <a:ext uri="{FF2B5EF4-FFF2-40B4-BE49-F238E27FC236}">
                <a16:creationId xmlns:a16="http://schemas.microsoft.com/office/drawing/2014/main" id="{C0DBFE57-797C-4498-B19D-05DE53F2725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2780" y="2341271"/>
            <a:ext cx="285519" cy="111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41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5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5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par>
                          <p:cTn id="51" fill="hold">
                            <p:stCondLst>
                              <p:cond delay="0"/>
                            </p:stCondLst>
                            <p:childTnLst>
                              <p:par>
                                <p:cTn id="52" presetID="10" presetClass="entr" presetSubtype="0" fill="hold" nodeType="afterEffect">
                                  <p:stCondLst>
                                    <p:cond delay="25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10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21" grpId="0"/>
      <p:bldP spid="25" grpId="0" animBg="1"/>
      <p:bldP spid="26" grpId="0" animBg="1"/>
      <p:bldP spid="27" grpId="0"/>
      <p:bldP spid="35" grpId="0" animBg="1"/>
      <p:bldP spid="38" grpId="0" animBg="1"/>
      <p:bldP spid="7" grpId="0"/>
      <p:bldP spid="9" grpId="0" animBg="1"/>
      <p:bldP spid="40" grpId="0" animBg="1"/>
      <p:bldP spid="48" grpId="0" animBg="1"/>
      <p:bldP spid="51" grpId="0"/>
      <p:bldP spid="5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B69CA-BA33-4A06-9884-884C4613F6CD}"/>
              </a:ext>
            </a:extLst>
          </p:cNvPr>
          <p:cNvSpPr>
            <a:spLocks noGrp="1"/>
          </p:cNvSpPr>
          <p:nvPr>
            <p:ph type="title"/>
          </p:nvPr>
        </p:nvSpPr>
        <p:spPr/>
        <p:txBody>
          <a:bodyPr/>
          <a:lstStyle/>
          <a:p>
            <a:r>
              <a:rPr lang="en-US" sz="800" dirty="0"/>
              <a:t>Dev</a:t>
            </a:r>
            <a:r>
              <a:rPr lang="en-US" dirty="0"/>
              <a:t>Ops on Functions</a:t>
            </a:r>
          </a:p>
        </p:txBody>
      </p:sp>
      <p:sp>
        <p:nvSpPr>
          <p:cNvPr id="4" name="Footer Placeholder 3">
            <a:extLst>
              <a:ext uri="{FF2B5EF4-FFF2-40B4-BE49-F238E27FC236}">
                <a16:creationId xmlns:a16="http://schemas.microsoft.com/office/drawing/2014/main" id="{D5CB4EBD-AB22-4792-BFB7-5B7951EAF13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Cloud 4">
            <a:extLst>
              <a:ext uri="{FF2B5EF4-FFF2-40B4-BE49-F238E27FC236}">
                <a16:creationId xmlns:a16="http://schemas.microsoft.com/office/drawing/2014/main" id="{F8C78A35-58B5-4DFA-81D5-DE9B45B7257A}"/>
              </a:ext>
            </a:extLst>
          </p:cNvPr>
          <p:cNvSpPr/>
          <p:nvPr/>
        </p:nvSpPr>
        <p:spPr>
          <a:xfrm>
            <a:off x="5777063" y="4010933"/>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AD8910E4-3F01-487C-B214-4CA06F7C7A84}"/>
              </a:ext>
            </a:extLst>
          </p:cNvPr>
          <p:cNvSpPr/>
          <p:nvPr/>
        </p:nvSpPr>
        <p:spPr>
          <a:xfrm>
            <a:off x="7351312" y="4393495"/>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7" name="Rectangle 6">
            <a:extLst>
              <a:ext uri="{FF2B5EF4-FFF2-40B4-BE49-F238E27FC236}">
                <a16:creationId xmlns:a16="http://schemas.microsoft.com/office/drawing/2014/main" id="{091AB38D-27DD-4601-B951-01F91645367E}"/>
              </a:ext>
            </a:extLst>
          </p:cNvPr>
          <p:cNvSpPr/>
          <p:nvPr/>
        </p:nvSpPr>
        <p:spPr>
          <a:xfrm>
            <a:off x="6783127" y="4393495"/>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8" name="Rectangle 7">
            <a:extLst>
              <a:ext uri="{FF2B5EF4-FFF2-40B4-BE49-F238E27FC236}">
                <a16:creationId xmlns:a16="http://schemas.microsoft.com/office/drawing/2014/main" id="{8B202703-B815-4883-970E-BC12DAFCB193}"/>
              </a:ext>
            </a:extLst>
          </p:cNvPr>
          <p:cNvSpPr/>
          <p:nvPr/>
        </p:nvSpPr>
        <p:spPr>
          <a:xfrm>
            <a:off x="6208519" y="4393495"/>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9" name="Graphic 90">
            <a:extLst>
              <a:ext uri="{FF2B5EF4-FFF2-40B4-BE49-F238E27FC236}">
                <a16:creationId xmlns:a16="http://schemas.microsoft.com/office/drawing/2014/main" id="{603B773C-A114-4596-BA78-4180950F39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21433" y="3984211"/>
            <a:ext cx="465699" cy="465699"/>
          </a:xfrm>
          <a:prstGeom prst="rect">
            <a:avLst/>
          </a:prstGeom>
        </p:spPr>
      </p:pic>
      <p:pic>
        <p:nvPicPr>
          <p:cNvPr id="10" name="Graphic 106">
            <a:extLst>
              <a:ext uri="{FF2B5EF4-FFF2-40B4-BE49-F238E27FC236}">
                <a16:creationId xmlns:a16="http://schemas.microsoft.com/office/drawing/2014/main" id="{83FB2D72-B1AC-4F6F-9E2D-BC4C1D2038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02519" y="3984211"/>
            <a:ext cx="496952" cy="496952"/>
          </a:xfrm>
          <a:prstGeom prst="rect">
            <a:avLst/>
          </a:prstGeom>
        </p:spPr>
      </p:pic>
      <p:pic>
        <p:nvPicPr>
          <p:cNvPr id="11" name="Graphic 8">
            <a:extLst>
              <a:ext uri="{FF2B5EF4-FFF2-40B4-BE49-F238E27FC236}">
                <a16:creationId xmlns:a16="http://schemas.microsoft.com/office/drawing/2014/main" id="{3B22D310-7E21-4F7B-89A8-4D9D8A0265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32147" y="3984211"/>
            <a:ext cx="507902" cy="507902"/>
          </a:xfrm>
          <a:prstGeom prst="rect">
            <a:avLst/>
          </a:prstGeom>
        </p:spPr>
      </p:pic>
      <p:sp>
        <p:nvSpPr>
          <p:cNvPr id="12" name="Oval 11">
            <a:extLst>
              <a:ext uri="{FF2B5EF4-FFF2-40B4-BE49-F238E27FC236}">
                <a16:creationId xmlns:a16="http://schemas.microsoft.com/office/drawing/2014/main" id="{64B9A79A-C369-40F8-98B2-91BD24756BB6}"/>
              </a:ext>
            </a:extLst>
          </p:cNvPr>
          <p:cNvSpPr/>
          <p:nvPr/>
        </p:nvSpPr>
        <p:spPr>
          <a:xfrm>
            <a:off x="6402519" y="2267441"/>
            <a:ext cx="1940331" cy="94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DA130F-ADBE-4D2C-839A-413F499A364F}"/>
              </a:ext>
            </a:extLst>
          </p:cNvPr>
          <p:cNvSpPr/>
          <p:nvPr/>
        </p:nvSpPr>
        <p:spPr>
          <a:xfrm>
            <a:off x="7029987" y="2947303"/>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14" name="Graphic 13">
            <a:extLst>
              <a:ext uri="{FF2B5EF4-FFF2-40B4-BE49-F238E27FC236}">
                <a16:creationId xmlns:a16="http://schemas.microsoft.com/office/drawing/2014/main" id="{144483E9-8D02-4B2F-9127-ACE71CA515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32448" y="2441324"/>
            <a:ext cx="496952" cy="496952"/>
          </a:xfrm>
          <a:prstGeom prst="rect">
            <a:avLst/>
          </a:prstGeom>
        </p:spPr>
      </p:pic>
      <p:sp>
        <p:nvSpPr>
          <p:cNvPr id="15" name="Arrow: Down 14">
            <a:extLst>
              <a:ext uri="{FF2B5EF4-FFF2-40B4-BE49-F238E27FC236}">
                <a16:creationId xmlns:a16="http://schemas.microsoft.com/office/drawing/2014/main" id="{BDF773D5-EF90-403F-882D-E7594576CB85}"/>
              </a:ext>
            </a:extLst>
          </p:cNvPr>
          <p:cNvSpPr/>
          <p:nvPr/>
        </p:nvSpPr>
        <p:spPr>
          <a:xfrm>
            <a:off x="7121498" y="3184547"/>
            <a:ext cx="507902" cy="757654"/>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79DE6F9-5439-4BB3-B73A-68F4C64D83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2927" y="276066"/>
            <a:ext cx="3105296" cy="173001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2A03049-D8D6-4A26-B40D-5A171F94BE0D}"/>
              </a:ext>
            </a:extLst>
          </p:cNvPr>
          <p:cNvSpPr>
            <a:spLocks noGrp="1"/>
          </p:cNvSpPr>
          <p:nvPr>
            <p:ph idx="1"/>
          </p:nvPr>
        </p:nvSpPr>
        <p:spPr/>
        <p:txBody>
          <a:bodyPr/>
          <a:lstStyle/>
          <a:p>
            <a:r>
              <a:rPr lang="en-US" dirty="0"/>
              <a:t>Monitoring</a:t>
            </a:r>
          </a:p>
          <a:p>
            <a:pPr lvl="1"/>
            <a:r>
              <a:rPr lang="en-US" dirty="0"/>
              <a:t>Metrics on Number | Duration | Status </a:t>
            </a:r>
            <a:br>
              <a:rPr lang="en-US" dirty="0"/>
            </a:br>
            <a:r>
              <a:rPr lang="en-US" dirty="0"/>
              <a:t>of Function calls - per time window</a:t>
            </a:r>
          </a:p>
          <a:p>
            <a:pPr lvl="1"/>
            <a:r>
              <a:rPr lang="en-US" dirty="0"/>
              <a:t>Alarms on special conditions – causing notifications to be sent</a:t>
            </a:r>
          </a:p>
          <a:p>
            <a:r>
              <a:rPr lang="en-US" dirty="0"/>
              <a:t>Logging</a:t>
            </a:r>
          </a:p>
          <a:p>
            <a:pPr lvl="1"/>
            <a:r>
              <a:rPr lang="en-US" dirty="0"/>
              <a:t>Application Logging from Function is captured by </a:t>
            </a:r>
            <a:br>
              <a:rPr lang="en-US" dirty="0"/>
            </a:br>
            <a:r>
              <a:rPr lang="en-US" dirty="0"/>
              <a:t>OCI Logging Service and can be explored and processed</a:t>
            </a:r>
          </a:p>
          <a:p>
            <a:r>
              <a:rPr lang="en-US" dirty="0"/>
              <a:t>Auditing</a:t>
            </a:r>
          </a:p>
          <a:p>
            <a:pPr lvl="1"/>
            <a:r>
              <a:rPr lang="en-US" dirty="0"/>
              <a:t>Management activities regarding functions are captured</a:t>
            </a:r>
            <a:br>
              <a:rPr lang="en-US" dirty="0"/>
            </a:br>
            <a:r>
              <a:rPr lang="en-US" dirty="0"/>
              <a:t>by Audit Service (who, when, what, with which function)</a:t>
            </a:r>
          </a:p>
          <a:p>
            <a:r>
              <a:rPr lang="en-US" dirty="0"/>
              <a:t>Application Configuration Settings</a:t>
            </a:r>
          </a:p>
          <a:p>
            <a:pPr lvl="1"/>
            <a:r>
              <a:rPr lang="en-US" dirty="0"/>
              <a:t>By (re)defining Configuration Settings on</a:t>
            </a:r>
            <a:br>
              <a:rPr lang="en-US" dirty="0"/>
            </a:br>
            <a:r>
              <a:rPr lang="en-US" dirty="0"/>
              <a:t>application or function can the run time behavior</a:t>
            </a:r>
            <a:br>
              <a:rPr lang="en-US" dirty="0"/>
            </a:br>
            <a:r>
              <a:rPr lang="en-US" dirty="0"/>
              <a:t>of the function be influenced</a:t>
            </a:r>
          </a:p>
        </p:txBody>
      </p:sp>
    </p:spTree>
    <p:extLst>
      <p:ext uri="{BB962C8B-B14F-4D97-AF65-F5344CB8AC3E}">
        <p14:creationId xmlns:p14="http://schemas.microsoft.com/office/powerpoint/2010/main" val="24736287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308F9-3BAD-42CB-AE00-373594858A30}"/>
              </a:ext>
            </a:extLst>
          </p:cNvPr>
          <p:cNvSpPr>
            <a:spLocks noGrp="1"/>
          </p:cNvSpPr>
          <p:nvPr>
            <p:ph type="title"/>
          </p:nvPr>
        </p:nvSpPr>
        <p:spPr/>
        <p:txBody>
          <a:bodyPr/>
          <a:lstStyle/>
          <a:p>
            <a:r>
              <a:rPr lang="nl-NL" dirty="0"/>
              <a:t>Monitoring | Health Checks</a:t>
            </a:r>
            <a:endParaRPr lang="en-NL" dirty="0"/>
          </a:p>
        </p:txBody>
      </p:sp>
      <p:sp>
        <p:nvSpPr>
          <p:cNvPr id="3" name="Content Placeholder 2">
            <a:extLst>
              <a:ext uri="{FF2B5EF4-FFF2-40B4-BE49-F238E27FC236}">
                <a16:creationId xmlns:a16="http://schemas.microsoft.com/office/drawing/2014/main" id="{36B31E01-B288-434B-8641-29C53638DCCC}"/>
              </a:ext>
            </a:extLst>
          </p:cNvPr>
          <p:cNvSpPr>
            <a:spLocks noGrp="1"/>
          </p:cNvSpPr>
          <p:nvPr>
            <p:ph idx="1"/>
          </p:nvPr>
        </p:nvSpPr>
        <p:spPr/>
        <p:txBody>
          <a:bodyPr/>
          <a:lstStyle/>
          <a:p>
            <a:r>
              <a:rPr lang="nl-NL" dirty="0" err="1"/>
              <a:t>Verify</a:t>
            </a:r>
            <a:r>
              <a:rPr lang="nl-NL" dirty="0"/>
              <a:t> </a:t>
            </a:r>
            <a:r>
              <a:rPr lang="nl-NL" dirty="0" err="1"/>
              <a:t>through</a:t>
            </a:r>
            <a:r>
              <a:rPr lang="nl-NL" dirty="0"/>
              <a:t> </a:t>
            </a:r>
            <a:r>
              <a:rPr lang="nl-NL" dirty="0" err="1"/>
              <a:t>the</a:t>
            </a:r>
            <a:r>
              <a:rPr lang="nl-NL" dirty="0"/>
              <a:t> </a:t>
            </a:r>
            <a:r>
              <a:rPr lang="nl-NL" dirty="0" err="1"/>
              <a:t>eyes</a:t>
            </a:r>
            <a:r>
              <a:rPr lang="nl-NL" dirty="0"/>
              <a:t> of </a:t>
            </a:r>
            <a:r>
              <a:rPr lang="nl-NL" dirty="0" err="1"/>
              <a:t>an</a:t>
            </a:r>
            <a:r>
              <a:rPr lang="nl-NL" dirty="0"/>
              <a:t> </a:t>
            </a:r>
            <a:r>
              <a:rPr lang="nl-NL" dirty="0" err="1"/>
              <a:t>external</a:t>
            </a:r>
            <a:r>
              <a:rPr lang="nl-NL" dirty="0"/>
              <a:t> client</a:t>
            </a:r>
            <a:br>
              <a:rPr lang="nl-NL" dirty="0"/>
            </a:br>
            <a:r>
              <a:rPr lang="nl-NL" dirty="0" err="1"/>
              <a:t>if</a:t>
            </a:r>
            <a:r>
              <a:rPr lang="nl-NL" dirty="0"/>
              <a:t> </a:t>
            </a:r>
            <a:r>
              <a:rPr lang="nl-NL" dirty="0" err="1"/>
              <a:t>endpoints</a:t>
            </a:r>
            <a:r>
              <a:rPr lang="nl-NL" dirty="0"/>
              <a:t> are </a:t>
            </a:r>
            <a:r>
              <a:rPr lang="nl-NL" dirty="0" err="1"/>
              <a:t>available</a:t>
            </a:r>
            <a:r>
              <a:rPr lang="nl-NL" dirty="0"/>
              <a:t> </a:t>
            </a:r>
            <a:br>
              <a:rPr lang="nl-NL" dirty="0"/>
            </a:br>
            <a:r>
              <a:rPr lang="nl-NL" dirty="0" err="1"/>
              <a:t>and</a:t>
            </a:r>
            <a:r>
              <a:rPr lang="nl-NL" dirty="0"/>
              <a:t> </a:t>
            </a:r>
            <a:r>
              <a:rPr lang="nl-NL" dirty="0" err="1"/>
              <a:t>respond</a:t>
            </a:r>
            <a:r>
              <a:rPr lang="nl-NL" dirty="0"/>
              <a:t> </a:t>
            </a:r>
            <a:r>
              <a:rPr lang="nl-NL" dirty="0" err="1"/>
              <a:t>quick</a:t>
            </a:r>
            <a:r>
              <a:rPr lang="nl-NL" dirty="0"/>
              <a:t> </a:t>
            </a:r>
            <a:r>
              <a:rPr lang="nl-NL" dirty="0" err="1"/>
              <a:t>and</a:t>
            </a:r>
            <a:r>
              <a:rPr lang="nl-NL" dirty="0"/>
              <a:t> well</a:t>
            </a:r>
          </a:p>
          <a:p>
            <a:r>
              <a:rPr lang="nl-NL" dirty="0" err="1"/>
              <a:t>Periodic</a:t>
            </a:r>
            <a:r>
              <a:rPr lang="nl-NL" dirty="0"/>
              <a:t> or </a:t>
            </a:r>
            <a:r>
              <a:rPr lang="nl-NL" dirty="0" err="1"/>
              <a:t>Adhoc</a:t>
            </a:r>
            <a:r>
              <a:rPr lang="nl-NL" dirty="0"/>
              <a:t> call </a:t>
            </a:r>
            <a:r>
              <a:rPr lang="nl-NL" dirty="0" err="1"/>
              <a:t>to</a:t>
            </a:r>
            <a:r>
              <a:rPr lang="nl-NL" dirty="0"/>
              <a:t> </a:t>
            </a:r>
            <a:r>
              <a:rPr lang="nl-NL" dirty="0" err="1"/>
              <a:t>an</a:t>
            </a:r>
            <a:r>
              <a:rPr lang="nl-NL" dirty="0"/>
              <a:t> </a:t>
            </a:r>
            <a:r>
              <a:rPr lang="nl-NL" dirty="0" err="1"/>
              <a:t>endpoint</a:t>
            </a:r>
            <a:endParaRPr lang="nl-NL" dirty="0"/>
          </a:p>
          <a:p>
            <a:pPr lvl="1"/>
            <a:r>
              <a:rPr lang="nl-NL" dirty="0"/>
              <a:t>HTTP(S) or Ping</a:t>
            </a:r>
          </a:p>
          <a:p>
            <a:pPr lvl="1"/>
            <a:r>
              <a:rPr lang="nl-NL" dirty="0" err="1"/>
              <a:t>Specify</a:t>
            </a:r>
            <a:r>
              <a:rPr lang="nl-NL" dirty="0"/>
              <a:t> Headers</a:t>
            </a:r>
          </a:p>
          <a:p>
            <a:pPr lvl="1"/>
            <a:r>
              <a:rPr lang="nl-NL" dirty="0" err="1"/>
              <a:t>Specify</a:t>
            </a:r>
            <a:r>
              <a:rPr lang="nl-NL" dirty="0"/>
              <a:t> Interval (check </a:t>
            </a:r>
            <a:r>
              <a:rPr lang="nl-NL" dirty="0" err="1"/>
              <a:t>frequency</a:t>
            </a:r>
            <a:r>
              <a:rPr lang="nl-NL" dirty="0"/>
              <a:t>)</a:t>
            </a:r>
          </a:p>
          <a:p>
            <a:pPr lvl="1"/>
            <a:r>
              <a:rPr lang="nl-NL" dirty="0" err="1"/>
              <a:t>From</a:t>
            </a:r>
            <a:r>
              <a:rPr lang="nl-NL" dirty="0"/>
              <a:t> </a:t>
            </a:r>
            <a:r>
              <a:rPr lang="nl-NL" dirty="0" err="1"/>
              <a:t>selected</a:t>
            </a:r>
            <a:r>
              <a:rPr lang="nl-NL" dirty="0"/>
              <a:t> </a:t>
            </a:r>
            <a:r>
              <a:rPr lang="nl-NL" dirty="0" err="1"/>
              <a:t>Vantage</a:t>
            </a:r>
            <a:r>
              <a:rPr lang="nl-NL" dirty="0"/>
              <a:t> Points</a:t>
            </a:r>
          </a:p>
          <a:p>
            <a:pPr lvl="2"/>
            <a:r>
              <a:rPr lang="nl-NL" dirty="0"/>
              <a:t>3rd party </a:t>
            </a:r>
            <a:r>
              <a:rPr lang="nl-NL" dirty="0" err="1"/>
              <a:t>clouds</a:t>
            </a:r>
            <a:r>
              <a:rPr lang="nl-NL" dirty="0"/>
              <a:t>, </a:t>
            </a:r>
            <a:r>
              <a:rPr lang="nl-NL" dirty="0" err="1"/>
              <a:t>geographic</a:t>
            </a:r>
            <a:r>
              <a:rPr lang="nl-NL" dirty="0"/>
              <a:t> </a:t>
            </a:r>
            <a:r>
              <a:rPr lang="nl-NL" dirty="0" err="1"/>
              <a:t>locations</a:t>
            </a:r>
            <a:r>
              <a:rPr lang="nl-NL" dirty="0"/>
              <a:t> </a:t>
            </a:r>
            <a:r>
              <a:rPr lang="nl-NL" dirty="0" err="1"/>
              <a:t>around</a:t>
            </a:r>
            <a:r>
              <a:rPr lang="nl-NL" dirty="0"/>
              <a:t> </a:t>
            </a:r>
            <a:r>
              <a:rPr lang="nl-NL" dirty="0" err="1"/>
              <a:t>the</a:t>
            </a:r>
            <a:r>
              <a:rPr lang="nl-NL" dirty="0"/>
              <a:t> </a:t>
            </a:r>
            <a:r>
              <a:rPr lang="nl-NL" dirty="0" err="1"/>
              <a:t>world</a:t>
            </a:r>
            <a:endParaRPr lang="nl-NL" dirty="0"/>
          </a:p>
          <a:p>
            <a:r>
              <a:rPr lang="nl-NL" dirty="0"/>
              <a:t>Health Check </a:t>
            </a:r>
            <a:r>
              <a:rPr lang="nl-NL" dirty="0" err="1"/>
              <a:t>results</a:t>
            </a:r>
            <a:r>
              <a:rPr lang="nl-NL" dirty="0"/>
              <a:t> </a:t>
            </a:r>
            <a:r>
              <a:rPr lang="nl-NL" dirty="0" err="1"/>
              <a:t>can</a:t>
            </a:r>
            <a:r>
              <a:rPr lang="nl-NL" dirty="0"/>
              <a:t> </a:t>
            </a:r>
            <a:r>
              <a:rPr lang="nl-NL" dirty="0" err="1"/>
              <a:t>be</a:t>
            </a:r>
            <a:r>
              <a:rPr lang="nl-NL" dirty="0"/>
              <a:t> </a:t>
            </a:r>
            <a:r>
              <a:rPr lang="nl-NL" dirty="0" err="1"/>
              <a:t>inspected</a:t>
            </a:r>
            <a:r>
              <a:rPr lang="nl-NL" dirty="0"/>
              <a:t> </a:t>
            </a:r>
            <a:r>
              <a:rPr lang="nl-NL" dirty="0" err="1"/>
              <a:t>through</a:t>
            </a:r>
            <a:r>
              <a:rPr lang="nl-NL" dirty="0"/>
              <a:t> </a:t>
            </a:r>
            <a:r>
              <a:rPr lang="nl-NL" dirty="0" err="1"/>
              <a:t>the</a:t>
            </a:r>
            <a:r>
              <a:rPr lang="nl-NL" dirty="0"/>
              <a:t> Monitor in </a:t>
            </a:r>
            <a:r>
              <a:rPr lang="nl-NL" dirty="0" err="1"/>
              <a:t>the</a:t>
            </a:r>
            <a:r>
              <a:rPr lang="nl-NL" dirty="0"/>
              <a:t> Console</a:t>
            </a:r>
          </a:p>
          <a:p>
            <a:r>
              <a:rPr lang="nl-NL" dirty="0" err="1"/>
              <a:t>Use</a:t>
            </a:r>
            <a:r>
              <a:rPr lang="nl-NL" dirty="0"/>
              <a:t> health checks for live </a:t>
            </a:r>
            <a:r>
              <a:rPr lang="nl-NL" dirty="0" err="1"/>
              <a:t>function</a:t>
            </a:r>
            <a:r>
              <a:rPr lang="nl-NL" dirty="0"/>
              <a:t> </a:t>
            </a:r>
            <a:r>
              <a:rPr lang="nl-NL" dirty="0" err="1"/>
              <a:t>smoke</a:t>
            </a:r>
            <a:r>
              <a:rPr lang="nl-NL" dirty="0"/>
              <a:t> tests  </a:t>
            </a:r>
          </a:p>
          <a:p>
            <a:endParaRPr lang="nl-NL" dirty="0"/>
          </a:p>
          <a:p>
            <a:endParaRPr lang="nl-NL" dirty="0"/>
          </a:p>
          <a:p>
            <a:endParaRPr lang="nl-NL" dirty="0"/>
          </a:p>
        </p:txBody>
      </p:sp>
      <p:sp>
        <p:nvSpPr>
          <p:cNvPr id="4" name="Footer Placeholder 3">
            <a:extLst>
              <a:ext uri="{FF2B5EF4-FFF2-40B4-BE49-F238E27FC236}">
                <a16:creationId xmlns:a16="http://schemas.microsoft.com/office/drawing/2014/main" id="{B892847C-7E9C-49F8-8F5C-D1BC3BEA0ED6}"/>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8" name="Snagit_SNG83A">
            <a:extLst>
              <a:ext uri="{FF2B5EF4-FFF2-40B4-BE49-F238E27FC236}">
                <a16:creationId xmlns:a16="http://schemas.microsoft.com/office/drawing/2014/main" id="{DD04661A-FDA7-42CD-ABA0-2449FE73BA5E}"/>
              </a:ext>
            </a:extLst>
          </p:cNvPr>
          <p:cNvPicPr>
            <a:picLocks noChangeAspect="1"/>
          </p:cNvPicPr>
          <p:nvPr/>
        </p:nvPicPr>
        <p:blipFill>
          <a:blip r:embed="rId2"/>
          <a:stretch>
            <a:fillRect/>
          </a:stretch>
        </p:blipFill>
        <p:spPr>
          <a:xfrm>
            <a:off x="5257935" y="288000"/>
            <a:ext cx="3650296" cy="1646063"/>
          </a:xfrm>
          <a:prstGeom prst="rect">
            <a:avLst/>
          </a:prstGeom>
        </p:spPr>
      </p:pic>
      <p:sp>
        <p:nvSpPr>
          <p:cNvPr id="7" name="Oval 6">
            <a:extLst>
              <a:ext uri="{FF2B5EF4-FFF2-40B4-BE49-F238E27FC236}">
                <a16:creationId xmlns:a16="http://schemas.microsoft.com/office/drawing/2014/main" id="{17ECF2AD-5AA5-4D74-BB53-FF3FEBC5BCD0}"/>
              </a:ext>
            </a:extLst>
          </p:cNvPr>
          <p:cNvSpPr/>
          <p:nvPr/>
        </p:nvSpPr>
        <p:spPr>
          <a:xfrm>
            <a:off x="5698616" y="3873814"/>
            <a:ext cx="1940331" cy="94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FC164BC-495F-42E9-8F9D-BE89421448E1}"/>
              </a:ext>
            </a:extLst>
          </p:cNvPr>
          <p:cNvSpPr/>
          <p:nvPr/>
        </p:nvSpPr>
        <p:spPr>
          <a:xfrm>
            <a:off x="6326084" y="4553676"/>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10" name="Graphic 9">
            <a:extLst>
              <a:ext uri="{FF2B5EF4-FFF2-40B4-BE49-F238E27FC236}">
                <a16:creationId xmlns:a16="http://schemas.microsoft.com/office/drawing/2014/main" id="{43B8B5C8-F7E7-478C-A219-ABFB3CA96F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8545" y="4047697"/>
            <a:ext cx="496952" cy="496952"/>
          </a:xfrm>
          <a:prstGeom prst="rect">
            <a:avLst/>
          </a:prstGeom>
        </p:spPr>
      </p:pic>
      <p:grpSp>
        <p:nvGrpSpPr>
          <p:cNvPr id="11" name="Group 10">
            <a:extLst>
              <a:ext uri="{FF2B5EF4-FFF2-40B4-BE49-F238E27FC236}">
                <a16:creationId xmlns:a16="http://schemas.microsoft.com/office/drawing/2014/main" id="{B1A6275D-89A1-4E02-B0A2-F3386E358395}"/>
              </a:ext>
            </a:extLst>
          </p:cNvPr>
          <p:cNvGrpSpPr/>
          <p:nvPr/>
        </p:nvGrpSpPr>
        <p:grpSpPr>
          <a:xfrm>
            <a:off x="3452324" y="3922338"/>
            <a:ext cx="805942" cy="937662"/>
            <a:chOff x="7676309" y="2584867"/>
            <a:chExt cx="805942" cy="937662"/>
          </a:xfrm>
        </p:grpSpPr>
        <p:grpSp>
          <p:nvGrpSpPr>
            <p:cNvPr id="12" name="Group 11">
              <a:extLst>
                <a:ext uri="{FF2B5EF4-FFF2-40B4-BE49-F238E27FC236}">
                  <a16:creationId xmlns:a16="http://schemas.microsoft.com/office/drawing/2014/main" id="{EE410CDD-05C4-4BA2-AD1C-C70C48001DCF}"/>
                </a:ext>
              </a:extLst>
            </p:cNvPr>
            <p:cNvGrpSpPr/>
            <p:nvPr/>
          </p:nvGrpSpPr>
          <p:grpSpPr>
            <a:xfrm>
              <a:off x="7730803" y="2584867"/>
              <a:ext cx="677701" cy="695030"/>
              <a:chOff x="7053326" y="4004425"/>
              <a:chExt cx="606942" cy="622462"/>
            </a:xfrm>
          </p:grpSpPr>
          <p:sp>
            <p:nvSpPr>
              <p:cNvPr id="14" name="Rectangle 13">
                <a:extLst>
                  <a:ext uri="{FF2B5EF4-FFF2-40B4-BE49-F238E27FC236}">
                    <a16:creationId xmlns:a16="http://schemas.microsoft.com/office/drawing/2014/main" id="{A36929F9-E139-49F4-9324-EE0458F3200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5" name="Group 14">
                <a:extLst>
                  <a:ext uri="{FF2B5EF4-FFF2-40B4-BE49-F238E27FC236}">
                    <a16:creationId xmlns:a16="http://schemas.microsoft.com/office/drawing/2014/main" id="{FD209B82-95F7-4CA7-B9E5-D0368C4841E4}"/>
                  </a:ext>
                </a:extLst>
              </p:cNvPr>
              <p:cNvGrpSpPr/>
              <p:nvPr/>
            </p:nvGrpSpPr>
            <p:grpSpPr>
              <a:xfrm>
                <a:off x="7163032" y="4055780"/>
                <a:ext cx="363451" cy="527464"/>
                <a:chOff x="9231825" y="4077333"/>
                <a:chExt cx="439737" cy="638175"/>
              </a:xfrm>
            </p:grpSpPr>
            <p:sp>
              <p:nvSpPr>
                <p:cNvPr id="16" name="Freeform 40">
                  <a:extLst>
                    <a:ext uri="{FF2B5EF4-FFF2-40B4-BE49-F238E27FC236}">
                      <a16:creationId xmlns:a16="http://schemas.microsoft.com/office/drawing/2014/main" id="{180F94AC-8981-4CD9-97D6-E0785684BC82}"/>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7" name="Freeform 41">
                  <a:extLst>
                    <a:ext uri="{FF2B5EF4-FFF2-40B4-BE49-F238E27FC236}">
                      <a16:creationId xmlns:a16="http://schemas.microsoft.com/office/drawing/2014/main" id="{6CB0C24A-9BA8-4936-9D34-A04D61965D3D}"/>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8" name="Freeform 42">
                  <a:extLst>
                    <a:ext uri="{FF2B5EF4-FFF2-40B4-BE49-F238E27FC236}">
                      <a16:creationId xmlns:a16="http://schemas.microsoft.com/office/drawing/2014/main" id="{F0281EB7-A3AF-4813-A80C-411A0F0E3BFD}"/>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9" name="Freeform 43">
                  <a:extLst>
                    <a:ext uri="{FF2B5EF4-FFF2-40B4-BE49-F238E27FC236}">
                      <a16:creationId xmlns:a16="http://schemas.microsoft.com/office/drawing/2014/main" id="{47C9C253-3FDD-41A3-A96E-CB57859C5DC7}"/>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0" name="Freeform 44">
                  <a:extLst>
                    <a:ext uri="{FF2B5EF4-FFF2-40B4-BE49-F238E27FC236}">
                      <a16:creationId xmlns:a16="http://schemas.microsoft.com/office/drawing/2014/main" id="{F2AECCF5-5969-4D37-A4BA-4840A7A9F615}"/>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13" name="Rectangle 12">
              <a:extLst>
                <a:ext uri="{FF2B5EF4-FFF2-40B4-BE49-F238E27FC236}">
                  <a16:creationId xmlns:a16="http://schemas.microsoft.com/office/drawing/2014/main" id="{C92A3A3F-C6F2-4027-B6ED-94D10AEBC5E7}"/>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sp>
        <p:nvSpPr>
          <p:cNvPr id="22" name="Rectangle 21">
            <a:extLst>
              <a:ext uri="{FF2B5EF4-FFF2-40B4-BE49-F238E27FC236}">
                <a16:creationId xmlns:a16="http://schemas.microsoft.com/office/drawing/2014/main" id="{BCE80910-87BA-4122-99E0-365EE3FC7ECD}"/>
              </a:ext>
            </a:extLst>
          </p:cNvPr>
          <p:cNvSpPr/>
          <p:nvPr/>
        </p:nvSpPr>
        <p:spPr>
          <a:xfrm>
            <a:off x="4539974" y="4505931"/>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23" name="Graphic 22">
            <a:extLst>
              <a:ext uri="{FF2B5EF4-FFF2-40B4-BE49-F238E27FC236}">
                <a16:creationId xmlns:a16="http://schemas.microsoft.com/office/drawing/2014/main" id="{6606BC72-B439-40B9-A151-92D6107A24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4022" y="4087927"/>
            <a:ext cx="496952" cy="496952"/>
          </a:xfrm>
          <a:prstGeom prst="rect">
            <a:avLst/>
          </a:prstGeom>
        </p:spPr>
      </p:pic>
      <p:cxnSp>
        <p:nvCxnSpPr>
          <p:cNvPr id="6" name="Straight Arrow Connector 5">
            <a:extLst>
              <a:ext uri="{FF2B5EF4-FFF2-40B4-BE49-F238E27FC236}">
                <a16:creationId xmlns:a16="http://schemas.microsoft.com/office/drawing/2014/main" id="{D3BA1ED6-217D-4EA0-85B9-BF223D839EC9}"/>
              </a:ext>
            </a:extLst>
          </p:cNvPr>
          <p:cNvCxnSpPr/>
          <p:nvPr/>
        </p:nvCxnSpPr>
        <p:spPr>
          <a:xfrm>
            <a:off x="4118645" y="4322506"/>
            <a:ext cx="4533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3CBFDD8-8C7C-4E0D-99A3-F4EAA28B5ED7}"/>
              </a:ext>
            </a:extLst>
          </p:cNvPr>
          <p:cNvCxnSpPr/>
          <p:nvPr/>
        </p:nvCxnSpPr>
        <p:spPr>
          <a:xfrm>
            <a:off x="5180974" y="4322506"/>
            <a:ext cx="434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Flowchart: Magnetic Disk 25">
            <a:extLst>
              <a:ext uri="{FF2B5EF4-FFF2-40B4-BE49-F238E27FC236}">
                <a16:creationId xmlns:a16="http://schemas.microsoft.com/office/drawing/2014/main" id="{84DA0E43-CC79-4CB9-8891-95F828AD6CE8}"/>
              </a:ext>
            </a:extLst>
          </p:cNvPr>
          <p:cNvSpPr/>
          <p:nvPr/>
        </p:nvSpPr>
        <p:spPr>
          <a:xfrm>
            <a:off x="7991647" y="3577387"/>
            <a:ext cx="777691" cy="510540"/>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7" name="Cube 26">
            <a:extLst>
              <a:ext uri="{FF2B5EF4-FFF2-40B4-BE49-F238E27FC236}">
                <a16:creationId xmlns:a16="http://schemas.microsoft.com/office/drawing/2014/main" id="{4083E9A0-289A-4DA7-84CF-F37F7EF0F9B0}"/>
              </a:ext>
            </a:extLst>
          </p:cNvPr>
          <p:cNvSpPr/>
          <p:nvPr/>
        </p:nvSpPr>
        <p:spPr>
          <a:xfrm>
            <a:off x="8305091" y="4203792"/>
            <a:ext cx="774206" cy="331961"/>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102B95E-9B3F-4584-AAE4-F971A0352004}"/>
              </a:ext>
            </a:extLst>
          </p:cNvPr>
          <p:cNvSpPr/>
          <p:nvPr/>
        </p:nvSpPr>
        <p:spPr>
          <a:xfrm>
            <a:off x="7421179" y="3213858"/>
            <a:ext cx="704937" cy="2703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AB8085FF-0659-4654-A356-0FE343709ED6}"/>
              </a:ext>
            </a:extLst>
          </p:cNvPr>
          <p:cNvSpPr/>
          <p:nvPr/>
        </p:nvSpPr>
        <p:spPr>
          <a:xfrm>
            <a:off x="7675102" y="4633212"/>
            <a:ext cx="650349" cy="23813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19456" name="Straight Arrow Connector 19455">
            <a:extLst>
              <a:ext uri="{FF2B5EF4-FFF2-40B4-BE49-F238E27FC236}">
                <a16:creationId xmlns:a16="http://schemas.microsoft.com/office/drawing/2014/main" id="{D159CB34-214E-4661-B662-59C21FCCDC60}"/>
              </a:ext>
            </a:extLst>
          </p:cNvPr>
          <p:cNvCxnSpPr>
            <a:stCxn id="7" idx="7"/>
          </p:cNvCxnSpPr>
          <p:nvPr/>
        </p:nvCxnSpPr>
        <p:spPr>
          <a:xfrm flipV="1">
            <a:off x="7354792" y="3484202"/>
            <a:ext cx="292052" cy="528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459" name="Straight Arrow Connector 19458">
            <a:extLst>
              <a:ext uri="{FF2B5EF4-FFF2-40B4-BE49-F238E27FC236}">
                <a16:creationId xmlns:a16="http://schemas.microsoft.com/office/drawing/2014/main" id="{619926C9-0F1A-4E3A-B984-61B04600C075}"/>
              </a:ext>
            </a:extLst>
          </p:cNvPr>
          <p:cNvCxnSpPr>
            <a:cxnSpLocks/>
          </p:cNvCxnSpPr>
          <p:nvPr/>
        </p:nvCxnSpPr>
        <p:spPr>
          <a:xfrm flipV="1">
            <a:off x="7591641" y="4073444"/>
            <a:ext cx="408635" cy="107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1FC614E-BA37-47D1-89C1-9B6B11BB314C}"/>
              </a:ext>
            </a:extLst>
          </p:cNvPr>
          <p:cNvCxnSpPr>
            <a:cxnSpLocks/>
            <a:endCxn id="27" idx="2"/>
          </p:cNvCxnSpPr>
          <p:nvPr/>
        </p:nvCxnSpPr>
        <p:spPr>
          <a:xfrm flipV="1">
            <a:off x="7610980" y="4411268"/>
            <a:ext cx="694111" cy="57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464" name="Straight Arrow Connector 19463">
            <a:extLst>
              <a:ext uri="{FF2B5EF4-FFF2-40B4-BE49-F238E27FC236}">
                <a16:creationId xmlns:a16="http://schemas.microsoft.com/office/drawing/2014/main" id="{202B6660-50EA-4E8C-919F-089933EF71A7}"/>
              </a:ext>
            </a:extLst>
          </p:cNvPr>
          <p:cNvCxnSpPr>
            <a:stCxn id="7" idx="5"/>
            <a:endCxn id="30" idx="1"/>
          </p:cNvCxnSpPr>
          <p:nvPr/>
        </p:nvCxnSpPr>
        <p:spPr>
          <a:xfrm>
            <a:off x="7354792" y="4682292"/>
            <a:ext cx="320310" cy="69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465" name="Group 19464">
            <a:extLst>
              <a:ext uri="{FF2B5EF4-FFF2-40B4-BE49-F238E27FC236}">
                <a16:creationId xmlns:a16="http://schemas.microsoft.com/office/drawing/2014/main" id="{2A0BF2EF-CF5A-4CE3-9903-93EDAD1DB305}"/>
              </a:ext>
            </a:extLst>
          </p:cNvPr>
          <p:cNvGrpSpPr/>
          <p:nvPr/>
        </p:nvGrpSpPr>
        <p:grpSpPr>
          <a:xfrm>
            <a:off x="4788347" y="2045943"/>
            <a:ext cx="2223133" cy="1303677"/>
            <a:chOff x="2226947" y="1149964"/>
            <a:chExt cx="4690106" cy="2843573"/>
          </a:xfrm>
        </p:grpSpPr>
        <p:pic>
          <p:nvPicPr>
            <p:cNvPr id="42" name="Picture 41">
              <a:extLst>
                <a:ext uri="{FF2B5EF4-FFF2-40B4-BE49-F238E27FC236}">
                  <a16:creationId xmlns:a16="http://schemas.microsoft.com/office/drawing/2014/main" id="{A3B6C060-450C-4910-A82C-E8726E5699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6947" y="1149964"/>
              <a:ext cx="46736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5" descr="Eye">
              <a:extLst>
                <a:ext uri="{FF2B5EF4-FFF2-40B4-BE49-F238E27FC236}">
                  <a16:creationId xmlns:a16="http://schemas.microsoft.com/office/drawing/2014/main" id="{923F3E44-A145-48CF-9E50-78693762D47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4374" y="2452235"/>
              <a:ext cx="408191" cy="408191"/>
            </a:xfrm>
            <a:prstGeom prst="rect">
              <a:avLst/>
            </a:prstGeom>
          </p:spPr>
        </p:pic>
        <p:pic>
          <p:nvPicPr>
            <p:cNvPr id="44" name="Graphic 8" descr="Eye">
              <a:extLst>
                <a:ext uri="{FF2B5EF4-FFF2-40B4-BE49-F238E27FC236}">
                  <a16:creationId xmlns:a16="http://schemas.microsoft.com/office/drawing/2014/main" id="{8C210343-4738-4A72-8791-2908776260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13644" y="2044044"/>
              <a:ext cx="408191" cy="408191"/>
            </a:xfrm>
            <a:prstGeom prst="rect">
              <a:avLst/>
            </a:prstGeom>
          </p:spPr>
        </p:pic>
        <p:pic>
          <p:nvPicPr>
            <p:cNvPr id="45" name="Graphic 9" descr="Eye">
              <a:extLst>
                <a:ext uri="{FF2B5EF4-FFF2-40B4-BE49-F238E27FC236}">
                  <a16:creationId xmlns:a16="http://schemas.microsoft.com/office/drawing/2014/main" id="{34AADC06-0F75-41DC-9659-9C624FE6FB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09014" y="2675290"/>
              <a:ext cx="408191" cy="408191"/>
            </a:xfrm>
            <a:prstGeom prst="rect">
              <a:avLst/>
            </a:prstGeom>
          </p:spPr>
        </p:pic>
        <p:pic>
          <p:nvPicPr>
            <p:cNvPr id="46" name="Graphic 10" descr="Eye">
              <a:extLst>
                <a:ext uri="{FF2B5EF4-FFF2-40B4-BE49-F238E27FC236}">
                  <a16:creationId xmlns:a16="http://schemas.microsoft.com/office/drawing/2014/main" id="{C4CD6720-CE56-4738-B940-F3AC6D1E57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82169" y="1561444"/>
              <a:ext cx="408191" cy="408191"/>
            </a:xfrm>
            <a:prstGeom prst="rect">
              <a:avLst/>
            </a:prstGeom>
          </p:spPr>
        </p:pic>
        <p:pic>
          <p:nvPicPr>
            <p:cNvPr id="47" name="Graphic 11" descr="Eye">
              <a:extLst>
                <a:ext uri="{FF2B5EF4-FFF2-40B4-BE49-F238E27FC236}">
                  <a16:creationId xmlns:a16="http://schemas.microsoft.com/office/drawing/2014/main" id="{1CFA9D81-3692-4FD2-AE55-09A2FD6EEC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57095" y="1784036"/>
              <a:ext cx="408191" cy="408191"/>
            </a:xfrm>
            <a:prstGeom prst="rect">
              <a:avLst/>
            </a:prstGeom>
          </p:spPr>
        </p:pic>
        <p:pic>
          <p:nvPicPr>
            <p:cNvPr id="48" name="Graphic 12" descr="Eye">
              <a:extLst>
                <a:ext uri="{FF2B5EF4-FFF2-40B4-BE49-F238E27FC236}">
                  <a16:creationId xmlns:a16="http://schemas.microsoft.com/office/drawing/2014/main" id="{DDAD09D5-21C0-4C4E-9519-D33B6DB3FE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77762" y="1969635"/>
              <a:ext cx="408191" cy="408191"/>
            </a:xfrm>
            <a:prstGeom prst="rect">
              <a:avLst/>
            </a:prstGeom>
          </p:spPr>
        </p:pic>
        <p:pic>
          <p:nvPicPr>
            <p:cNvPr id="49" name="Graphic 13" descr="Eye">
              <a:extLst>
                <a:ext uri="{FF2B5EF4-FFF2-40B4-BE49-F238E27FC236}">
                  <a16:creationId xmlns:a16="http://schemas.microsoft.com/office/drawing/2014/main" id="{3F2EAFC3-9820-4D78-B6EA-46172BDE49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29108" y="1783607"/>
              <a:ext cx="408191" cy="408191"/>
            </a:xfrm>
            <a:prstGeom prst="rect">
              <a:avLst/>
            </a:prstGeom>
          </p:spPr>
        </p:pic>
        <p:pic>
          <p:nvPicPr>
            <p:cNvPr id="50" name="Graphic 14" descr="Eye">
              <a:extLst>
                <a:ext uri="{FF2B5EF4-FFF2-40B4-BE49-F238E27FC236}">
                  <a16:creationId xmlns:a16="http://schemas.microsoft.com/office/drawing/2014/main" id="{B25D07CA-EF49-4783-A631-E980755D952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93847" y="1839948"/>
              <a:ext cx="408191" cy="408191"/>
            </a:xfrm>
            <a:prstGeom prst="rect">
              <a:avLst/>
            </a:prstGeom>
          </p:spPr>
        </p:pic>
        <p:pic>
          <p:nvPicPr>
            <p:cNvPr id="51" name="Graphic 15" descr="Eye">
              <a:extLst>
                <a:ext uri="{FF2B5EF4-FFF2-40B4-BE49-F238E27FC236}">
                  <a16:creationId xmlns:a16="http://schemas.microsoft.com/office/drawing/2014/main" id="{1ED39182-9C03-4F27-97DB-2734E8F711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74725" y="1598437"/>
              <a:ext cx="408191" cy="408191"/>
            </a:xfrm>
            <a:prstGeom prst="rect">
              <a:avLst/>
            </a:prstGeom>
          </p:spPr>
        </p:pic>
        <p:pic>
          <p:nvPicPr>
            <p:cNvPr id="52" name="Graphic 16" descr="Eye">
              <a:extLst>
                <a:ext uri="{FF2B5EF4-FFF2-40B4-BE49-F238E27FC236}">
                  <a16:creationId xmlns:a16="http://schemas.microsoft.com/office/drawing/2014/main" id="{CAC4EFE9-F2A0-4C0B-A965-6C38790698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68053" y="2200186"/>
              <a:ext cx="408191" cy="408191"/>
            </a:xfrm>
            <a:prstGeom prst="rect">
              <a:avLst/>
            </a:prstGeom>
          </p:spPr>
        </p:pic>
        <p:pic>
          <p:nvPicPr>
            <p:cNvPr id="53" name="Graphic 17" descr="Eye">
              <a:extLst>
                <a:ext uri="{FF2B5EF4-FFF2-40B4-BE49-F238E27FC236}">
                  <a16:creationId xmlns:a16="http://schemas.microsoft.com/office/drawing/2014/main" id="{C7538F63-7D0B-4604-BFE9-696EAE5D50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46214" y="1635852"/>
              <a:ext cx="408191" cy="408191"/>
            </a:xfrm>
            <a:prstGeom prst="rect">
              <a:avLst/>
            </a:prstGeom>
          </p:spPr>
        </p:pic>
        <p:pic>
          <p:nvPicPr>
            <p:cNvPr id="54" name="Graphic 18" descr="Eye">
              <a:extLst>
                <a:ext uri="{FF2B5EF4-FFF2-40B4-BE49-F238E27FC236}">
                  <a16:creationId xmlns:a16="http://schemas.microsoft.com/office/drawing/2014/main" id="{41C69A3D-5A65-438C-AEE9-0DB86F88C8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71984" y="1635851"/>
              <a:ext cx="408191" cy="408191"/>
            </a:xfrm>
            <a:prstGeom prst="rect">
              <a:avLst/>
            </a:prstGeom>
          </p:spPr>
        </p:pic>
        <p:pic>
          <p:nvPicPr>
            <p:cNvPr id="55" name="Graphic 19" descr="Eye">
              <a:extLst>
                <a:ext uri="{FF2B5EF4-FFF2-40B4-BE49-F238E27FC236}">
                  <a16:creationId xmlns:a16="http://schemas.microsoft.com/office/drawing/2014/main" id="{F2079844-20B9-48DB-85F9-DC9D758231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99050" y="1635851"/>
              <a:ext cx="408191" cy="408191"/>
            </a:xfrm>
            <a:prstGeom prst="rect">
              <a:avLst/>
            </a:prstGeom>
          </p:spPr>
        </p:pic>
        <p:pic>
          <p:nvPicPr>
            <p:cNvPr id="56" name="Graphic 20" descr="Eye">
              <a:extLst>
                <a:ext uri="{FF2B5EF4-FFF2-40B4-BE49-F238E27FC236}">
                  <a16:creationId xmlns:a16="http://schemas.microsoft.com/office/drawing/2014/main" id="{A455C112-64A4-493B-9732-8DDDB49E46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11463" y="1791995"/>
              <a:ext cx="408191" cy="408191"/>
            </a:xfrm>
            <a:prstGeom prst="rect">
              <a:avLst/>
            </a:prstGeom>
          </p:spPr>
        </p:pic>
        <p:pic>
          <p:nvPicPr>
            <p:cNvPr id="57" name="Picture 56">
              <a:extLst>
                <a:ext uri="{FF2B5EF4-FFF2-40B4-BE49-F238E27FC236}">
                  <a16:creationId xmlns:a16="http://schemas.microsoft.com/office/drawing/2014/main" id="{5E2DB801-C9F3-4BEB-8FE8-4863E9AA7A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9816" y="3441093"/>
              <a:ext cx="1052274" cy="552444"/>
            </a:xfrm>
            <a:prstGeom prst="rect">
              <a:avLst/>
            </a:prstGeom>
            <a:noFill/>
            <a:extLst>
              <a:ext uri="{909E8E84-426E-40DD-AFC4-6F175D3DCCD1}">
                <a14:hiddenFill xmlns:a14="http://schemas.microsoft.com/office/drawing/2010/main">
                  <a:solidFill>
                    <a:srgbClr val="FFFFFF"/>
                  </a:solidFill>
                </a14:hiddenFill>
              </a:ext>
            </a:extLst>
          </p:spPr>
        </p:pic>
        <p:pic>
          <p:nvPicPr>
            <p:cNvPr id="58" name="Snagit_SNG84B">
              <a:extLst>
                <a:ext uri="{FF2B5EF4-FFF2-40B4-BE49-F238E27FC236}">
                  <a16:creationId xmlns:a16="http://schemas.microsoft.com/office/drawing/2014/main" id="{2BD9D492-05BB-49AB-A5DE-FDC49DE2727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98546" y="3486764"/>
              <a:ext cx="539013" cy="416716"/>
            </a:xfrm>
            <a:prstGeom prst="rect">
              <a:avLst/>
            </a:prstGeom>
          </p:spPr>
        </p:pic>
        <p:pic>
          <p:nvPicPr>
            <p:cNvPr id="59" name="Snagit_SNG85F">
              <a:extLst>
                <a:ext uri="{FF2B5EF4-FFF2-40B4-BE49-F238E27FC236}">
                  <a16:creationId xmlns:a16="http://schemas.microsoft.com/office/drawing/2014/main" id="{431377C5-B889-451C-9E99-64C19C0962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97223" y="3598625"/>
              <a:ext cx="519830" cy="336611"/>
            </a:xfrm>
            <a:prstGeom prst="rect">
              <a:avLst/>
            </a:prstGeom>
          </p:spPr>
        </p:pic>
      </p:grpSp>
    </p:spTree>
    <p:extLst>
      <p:ext uri="{BB962C8B-B14F-4D97-AF65-F5344CB8AC3E}">
        <p14:creationId xmlns:p14="http://schemas.microsoft.com/office/powerpoint/2010/main" val="109764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946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9456"/>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945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946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1"/>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9" grpId="0"/>
      <p:bldP spid="22" grpId="0"/>
      <p:bldP spid="26" grpId="0" animBg="1"/>
      <p:bldP spid="27" grpId="0" animBg="1"/>
      <p:bldP spid="29" grpId="0" animBg="1"/>
      <p:bldP spid="3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308F9-3BAD-42CB-AE00-373594858A30}"/>
              </a:ext>
            </a:extLst>
          </p:cNvPr>
          <p:cNvSpPr>
            <a:spLocks noGrp="1"/>
          </p:cNvSpPr>
          <p:nvPr>
            <p:ph type="title"/>
          </p:nvPr>
        </p:nvSpPr>
        <p:spPr/>
        <p:txBody>
          <a:bodyPr/>
          <a:lstStyle/>
          <a:p>
            <a:r>
              <a:rPr lang="nl-NL" dirty="0"/>
              <a:t>[trick for] </a:t>
            </a:r>
            <a:r>
              <a:rPr lang="nl-NL" dirty="0" err="1"/>
              <a:t>Scheduling</a:t>
            </a:r>
            <a:r>
              <a:rPr lang="nl-NL" dirty="0"/>
              <a:t> </a:t>
            </a:r>
            <a:r>
              <a:rPr lang="nl-NL" dirty="0" err="1"/>
              <a:t>Functions</a:t>
            </a:r>
            <a:endParaRPr lang="en-NL" dirty="0"/>
          </a:p>
        </p:txBody>
      </p:sp>
      <p:sp>
        <p:nvSpPr>
          <p:cNvPr id="3" name="Content Placeholder 2">
            <a:extLst>
              <a:ext uri="{FF2B5EF4-FFF2-40B4-BE49-F238E27FC236}">
                <a16:creationId xmlns:a16="http://schemas.microsoft.com/office/drawing/2014/main" id="{36B31E01-B288-434B-8641-29C53638DCCC}"/>
              </a:ext>
            </a:extLst>
          </p:cNvPr>
          <p:cNvSpPr>
            <a:spLocks noGrp="1"/>
          </p:cNvSpPr>
          <p:nvPr>
            <p:ph idx="1"/>
          </p:nvPr>
        </p:nvSpPr>
        <p:spPr/>
        <p:txBody>
          <a:bodyPr/>
          <a:lstStyle/>
          <a:p>
            <a:r>
              <a:rPr lang="nl-NL" dirty="0"/>
              <a:t>OCI does </a:t>
            </a:r>
            <a:r>
              <a:rPr lang="nl-NL" dirty="0" err="1"/>
              <a:t>not</a:t>
            </a:r>
            <a:r>
              <a:rPr lang="nl-NL" dirty="0"/>
              <a:t> </a:t>
            </a:r>
            <a:r>
              <a:rPr lang="nl-NL" dirty="0" err="1"/>
              <a:t>currently</a:t>
            </a:r>
            <a:r>
              <a:rPr lang="nl-NL" dirty="0"/>
              <a:t> have a way </a:t>
            </a:r>
            <a:r>
              <a:rPr lang="nl-NL" dirty="0" err="1"/>
              <a:t>to</a:t>
            </a:r>
            <a:r>
              <a:rPr lang="nl-NL" dirty="0"/>
              <a:t> </a:t>
            </a:r>
            <a:r>
              <a:rPr lang="nl-NL" dirty="0" err="1"/>
              <a:t>schedule</a:t>
            </a:r>
            <a:r>
              <a:rPr lang="nl-NL" dirty="0"/>
              <a:t> jobs</a:t>
            </a:r>
          </a:p>
          <a:p>
            <a:r>
              <a:rPr lang="nl-NL" dirty="0"/>
              <a:t>Health Checks are </a:t>
            </a:r>
            <a:r>
              <a:rPr lang="nl-NL" dirty="0" err="1"/>
              <a:t>scheduled</a:t>
            </a:r>
            <a:r>
              <a:rPr lang="nl-NL" dirty="0"/>
              <a:t>, </a:t>
            </a:r>
            <a:r>
              <a:rPr lang="nl-NL" dirty="0" err="1"/>
              <a:t>periodic</a:t>
            </a:r>
            <a:r>
              <a:rPr lang="nl-NL" dirty="0"/>
              <a:t> HTTP(S) </a:t>
            </a:r>
            <a:r>
              <a:rPr lang="nl-NL" dirty="0" err="1"/>
              <a:t>requests</a:t>
            </a:r>
            <a:endParaRPr lang="nl-NL" dirty="0"/>
          </a:p>
          <a:p>
            <a:pPr lvl="1"/>
            <a:r>
              <a:rPr lang="nl-NL" dirty="0" err="1"/>
              <a:t>Once</a:t>
            </a:r>
            <a:r>
              <a:rPr lang="nl-NL" dirty="0"/>
              <a:t> </a:t>
            </a:r>
            <a:r>
              <a:rPr lang="nl-NL" dirty="0" err="1"/>
              <a:t>every</a:t>
            </a:r>
            <a:r>
              <a:rPr lang="nl-NL" dirty="0"/>
              <a:t> 30 | 60 </a:t>
            </a:r>
            <a:r>
              <a:rPr lang="nl-NL" dirty="0" err="1"/>
              <a:t>seconds</a:t>
            </a:r>
            <a:r>
              <a:rPr lang="nl-NL" dirty="0"/>
              <a:t> or 5 | 10 | 15 minutes</a:t>
            </a:r>
          </a:p>
          <a:p>
            <a:endParaRPr lang="nl-NL" dirty="0"/>
          </a:p>
        </p:txBody>
      </p:sp>
      <p:sp>
        <p:nvSpPr>
          <p:cNvPr id="4" name="Footer Placeholder 3">
            <a:extLst>
              <a:ext uri="{FF2B5EF4-FFF2-40B4-BE49-F238E27FC236}">
                <a16:creationId xmlns:a16="http://schemas.microsoft.com/office/drawing/2014/main" id="{B892847C-7E9C-49F8-8F5C-D1BC3BEA0ED6}"/>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41" name="Graphic 40" descr="Alarm clock">
            <a:extLst>
              <a:ext uri="{FF2B5EF4-FFF2-40B4-BE49-F238E27FC236}">
                <a16:creationId xmlns:a16="http://schemas.microsoft.com/office/drawing/2014/main" id="{117F89DC-C85D-44D7-B982-48FC2A4FB6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50844" y="2194659"/>
            <a:ext cx="688503" cy="688503"/>
          </a:xfrm>
          <a:prstGeom prst="rect">
            <a:avLst/>
          </a:prstGeom>
        </p:spPr>
      </p:pic>
      <p:sp>
        <p:nvSpPr>
          <p:cNvPr id="30" name="Oval 29">
            <a:extLst>
              <a:ext uri="{FF2B5EF4-FFF2-40B4-BE49-F238E27FC236}">
                <a16:creationId xmlns:a16="http://schemas.microsoft.com/office/drawing/2014/main" id="{109DAB63-E666-4EE6-9A69-A5623FCE9418}"/>
              </a:ext>
            </a:extLst>
          </p:cNvPr>
          <p:cNvSpPr/>
          <p:nvPr/>
        </p:nvSpPr>
        <p:spPr>
          <a:xfrm>
            <a:off x="4906136" y="2428650"/>
            <a:ext cx="1940331" cy="94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51F4BF3-8FD4-4018-977B-61242C1BE7EB}"/>
              </a:ext>
            </a:extLst>
          </p:cNvPr>
          <p:cNvSpPr/>
          <p:nvPr/>
        </p:nvSpPr>
        <p:spPr>
          <a:xfrm>
            <a:off x="5533604" y="3108512"/>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32" name="Graphic 31">
            <a:extLst>
              <a:ext uri="{FF2B5EF4-FFF2-40B4-BE49-F238E27FC236}">
                <a16:creationId xmlns:a16="http://schemas.microsoft.com/office/drawing/2014/main" id="{556B5773-10FC-47CA-9BB8-756CAA2BE5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6065" y="2602533"/>
            <a:ext cx="496952" cy="496952"/>
          </a:xfrm>
          <a:prstGeom prst="rect">
            <a:avLst/>
          </a:prstGeom>
        </p:spPr>
      </p:pic>
      <p:grpSp>
        <p:nvGrpSpPr>
          <p:cNvPr id="33" name="Group 32">
            <a:extLst>
              <a:ext uri="{FF2B5EF4-FFF2-40B4-BE49-F238E27FC236}">
                <a16:creationId xmlns:a16="http://schemas.microsoft.com/office/drawing/2014/main" id="{63FE63C1-FE90-4A1A-AD77-E98B33CDF7CC}"/>
              </a:ext>
            </a:extLst>
          </p:cNvPr>
          <p:cNvGrpSpPr/>
          <p:nvPr/>
        </p:nvGrpSpPr>
        <p:grpSpPr>
          <a:xfrm>
            <a:off x="2659844" y="2477174"/>
            <a:ext cx="805942" cy="937662"/>
            <a:chOff x="7676309" y="2584867"/>
            <a:chExt cx="805942" cy="937662"/>
          </a:xfrm>
        </p:grpSpPr>
        <p:grpSp>
          <p:nvGrpSpPr>
            <p:cNvPr id="34" name="Group 33">
              <a:extLst>
                <a:ext uri="{FF2B5EF4-FFF2-40B4-BE49-F238E27FC236}">
                  <a16:creationId xmlns:a16="http://schemas.microsoft.com/office/drawing/2014/main" id="{78B46035-2C98-4CF8-85B6-0E623EAD1ABD}"/>
                </a:ext>
              </a:extLst>
            </p:cNvPr>
            <p:cNvGrpSpPr/>
            <p:nvPr/>
          </p:nvGrpSpPr>
          <p:grpSpPr>
            <a:xfrm>
              <a:off x="7730803" y="2584867"/>
              <a:ext cx="677701" cy="695030"/>
              <a:chOff x="7053326" y="4004425"/>
              <a:chExt cx="606942" cy="622462"/>
            </a:xfrm>
          </p:grpSpPr>
          <p:sp>
            <p:nvSpPr>
              <p:cNvPr id="40" name="Rectangle 39">
                <a:extLst>
                  <a:ext uri="{FF2B5EF4-FFF2-40B4-BE49-F238E27FC236}">
                    <a16:creationId xmlns:a16="http://schemas.microsoft.com/office/drawing/2014/main" id="{A372E414-2539-4EC9-8530-25BB5D969AB5}"/>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43" name="Group 42">
                <a:extLst>
                  <a:ext uri="{FF2B5EF4-FFF2-40B4-BE49-F238E27FC236}">
                    <a16:creationId xmlns:a16="http://schemas.microsoft.com/office/drawing/2014/main" id="{B3A9D7C2-0683-4588-94F2-F2DB3F54FF70}"/>
                  </a:ext>
                </a:extLst>
              </p:cNvPr>
              <p:cNvGrpSpPr/>
              <p:nvPr/>
            </p:nvGrpSpPr>
            <p:grpSpPr>
              <a:xfrm>
                <a:off x="7163032" y="4055780"/>
                <a:ext cx="363451" cy="527464"/>
                <a:chOff x="9231825" y="4077333"/>
                <a:chExt cx="439737" cy="638175"/>
              </a:xfrm>
            </p:grpSpPr>
            <p:sp>
              <p:nvSpPr>
                <p:cNvPr id="44" name="Freeform 40">
                  <a:extLst>
                    <a:ext uri="{FF2B5EF4-FFF2-40B4-BE49-F238E27FC236}">
                      <a16:creationId xmlns:a16="http://schemas.microsoft.com/office/drawing/2014/main" id="{4E3C3190-2718-467D-8D9B-33E8239AC09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45" name="Freeform 41">
                  <a:extLst>
                    <a:ext uri="{FF2B5EF4-FFF2-40B4-BE49-F238E27FC236}">
                      <a16:creationId xmlns:a16="http://schemas.microsoft.com/office/drawing/2014/main" id="{A5E01CC6-0960-4C3F-A933-282E1507A8C1}"/>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46" name="Freeform 42">
                  <a:extLst>
                    <a:ext uri="{FF2B5EF4-FFF2-40B4-BE49-F238E27FC236}">
                      <a16:creationId xmlns:a16="http://schemas.microsoft.com/office/drawing/2014/main" id="{82B1C8BC-8B14-4B84-9474-2B5F6AC29364}"/>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47" name="Freeform 43">
                  <a:extLst>
                    <a:ext uri="{FF2B5EF4-FFF2-40B4-BE49-F238E27FC236}">
                      <a16:creationId xmlns:a16="http://schemas.microsoft.com/office/drawing/2014/main" id="{A63C6C15-7DCD-4795-9308-91EF199467DA}"/>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48" name="Freeform 44">
                  <a:extLst>
                    <a:ext uri="{FF2B5EF4-FFF2-40B4-BE49-F238E27FC236}">
                      <a16:creationId xmlns:a16="http://schemas.microsoft.com/office/drawing/2014/main" id="{E1631DDA-21FA-4932-9B55-4BFADCD19141}"/>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38" name="Rectangle 37">
              <a:extLst>
                <a:ext uri="{FF2B5EF4-FFF2-40B4-BE49-F238E27FC236}">
                  <a16:creationId xmlns:a16="http://schemas.microsoft.com/office/drawing/2014/main" id="{F76592EF-4A20-4786-899D-9C6EDA678C32}"/>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sp>
        <p:nvSpPr>
          <p:cNvPr id="49" name="Rectangle 48">
            <a:extLst>
              <a:ext uri="{FF2B5EF4-FFF2-40B4-BE49-F238E27FC236}">
                <a16:creationId xmlns:a16="http://schemas.microsoft.com/office/drawing/2014/main" id="{B42914FE-A25E-4C91-8D8D-61558F7ADBA3}"/>
              </a:ext>
            </a:extLst>
          </p:cNvPr>
          <p:cNvSpPr/>
          <p:nvPr/>
        </p:nvSpPr>
        <p:spPr>
          <a:xfrm>
            <a:off x="3747494" y="3060767"/>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50" name="Graphic 49">
            <a:extLst>
              <a:ext uri="{FF2B5EF4-FFF2-40B4-BE49-F238E27FC236}">
                <a16:creationId xmlns:a16="http://schemas.microsoft.com/office/drawing/2014/main" id="{1B5848C1-2D99-4A8C-8741-F4FE389017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91542" y="2642763"/>
            <a:ext cx="496952" cy="496952"/>
          </a:xfrm>
          <a:prstGeom prst="rect">
            <a:avLst/>
          </a:prstGeom>
        </p:spPr>
      </p:pic>
      <p:cxnSp>
        <p:nvCxnSpPr>
          <p:cNvPr id="51" name="Straight Arrow Connector 50">
            <a:extLst>
              <a:ext uri="{FF2B5EF4-FFF2-40B4-BE49-F238E27FC236}">
                <a16:creationId xmlns:a16="http://schemas.microsoft.com/office/drawing/2014/main" id="{E9D57400-983D-4BB4-9D9E-2FE2DA4C9082}"/>
              </a:ext>
            </a:extLst>
          </p:cNvPr>
          <p:cNvCxnSpPr/>
          <p:nvPr/>
        </p:nvCxnSpPr>
        <p:spPr>
          <a:xfrm>
            <a:off x="3326165" y="2877342"/>
            <a:ext cx="4533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33E9B2B-2481-46B3-B657-A4DB0C8C0A34}"/>
              </a:ext>
            </a:extLst>
          </p:cNvPr>
          <p:cNvCxnSpPr/>
          <p:nvPr/>
        </p:nvCxnSpPr>
        <p:spPr>
          <a:xfrm>
            <a:off x="4388494" y="2877342"/>
            <a:ext cx="434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708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8741124-7789-460C-9E74-8C401FBFDDEA}"/>
              </a:ext>
            </a:extLst>
          </p:cNvPr>
          <p:cNvSpPr>
            <a:spLocks noGrp="1"/>
          </p:cNvSpPr>
          <p:nvPr>
            <p:ph type="ftr" sz="quarter" idx="11"/>
          </p:nvPr>
        </p:nvSpPr>
        <p:spPr>
          <a:xfrm>
            <a:off x="4968000" y="5004000"/>
            <a:ext cx="3240000" cy="108000"/>
          </a:xfrm>
        </p:spPr>
        <p:txBody>
          <a:bodyPr vert="horz" lIns="0" tIns="0" rIns="0" bIns="0" rtlCol="0" anchor="t" anchorCtr="0">
            <a:normAutofit/>
          </a:bodyPr>
          <a:lstStyle/>
          <a:p>
            <a:pPr>
              <a:spcAft>
                <a:spcPts val="600"/>
              </a:spcAft>
            </a:pPr>
            <a:r>
              <a:rPr lang="en-US"/>
              <a:t>Oracle Groundbreakers Tour 2020 EMEA | Make your Cloud Applications Function for real</a:t>
            </a:r>
            <a:endParaRPr lang="en-NL"/>
          </a:p>
        </p:txBody>
      </p:sp>
      <p:sp>
        <p:nvSpPr>
          <p:cNvPr id="2" name="Title 1">
            <a:extLst>
              <a:ext uri="{FF2B5EF4-FFF2-40B4-BE49-F238E27FC236}">
                <a16:creationId xmlns:a16="http://schemas.microsoft.com/office/drawing/2014/main" id="{703F88E9-9B4E-47BE-BA80-A0531B4F2E74}"/>
              </a:ext>
            </a:extLst>
          </p:cNvPr>
          <p:cNvSpPr>
            <a:spLocks noGrp="1"/>
          </p:cNvSpPr>
          <p:nvPr>
            <p:ph type="title"/>
          </p:nvPr>
        </p:nvSpPr>
        <p:spPr>
          <a:xfrm>
            <a:off x="719999" y="288000"/>
            <a:ext cx="6624000" cy="504000"/>
          </a:xfrm>
        </p:spPr>
        <p:txBody>
          <a:bodyPr vert="horz" lIns="0" tIns="0" rIns="0" bIns="0" rtlCol="0" anchor="ctr" anchorCtr="0">
            <a:normAutofit/>
          </a:bodyPr>
          <a:lstStyle/>
          <a:p>
            <a:r>
              <a:rPr lang="en-US" dirty="0"/>
              <a:t>Get going with Functions on OCI</a:t>
            </a:r>
          </a:p>
        </p:txBody>
      </p:sp>
      <p:sp>
        <p:nvSpPr>
          <p:cNvPr id="12" name="Text Placeholder 4">
            <a:extLst>
              <a:ext uri="{FF2B5EF4-FFF2-40B4-BE49-F238E27FC236}">
                <a16:creationId xmlns:a16="http://schemas.microsoft.com/office/drawing/2014/main" id="{B0DABB7B-B5B8-4C72-982F-533EF4B4791F}"/>
              </a:ext>
            </a:extLst>
          </p:cNvPr>
          <p:cNvSpPr>
            <a:spLocks noGrp="1"/>
          </p:cNvSpPr>
          <p:nvPr>
            <p:ph type="body" idx="13"/>
          </p:nvPr>
        </p:nvSpPr>
        <p:spPr>
          <a:xfrm>
            <a:off x="719998" y="936000"/>
            <a:ext cx="3744995" cy="288000"/>
          </a:xfrm>
        </p:spPr>
        <p:txBody>
          <a:bodyPr/>
          <a:lstStyle/>
          <a:p>
            <a:endParaRPr lang="en-US"/>
          </a:p>
        </p:txBody>
      </p:sp>
      <p:pic>
        <p:nvPicPr>
          <p:cNvPr id="7" name="Picture 6">
            <a:hlinkClick r:id="rId2"/>
            <a:extLst>
              <a:ext uri="{FF2B5EF4-FFF2-40B4-BE49-F238E27FC236}">
                <a16:creationId xmlns:a16="http://schemas.microsoft.com/office/drawing/2014/main" id="{D2308F5E-511E-4A40-8DAF-C1D4B9611F0D}"/>
              </a:ext>
            </a:extLst>
          </p:cNvPr>
          <p:cNvPicPr>
            <a:picLocks noChangeAspect="1"/>
          </p:cNvPicPr>
          <p:nvPr/>
        </p:nvPicPr>
        <p:blipFill>
          <a:blip r:embed="rId3"/>
          <a:stretch>
            <a:fillRect/>
          </a:stretch>
        </p:blipFill>
        <p:spPr>
          <a:xfrm>
            <a:off x="5461762" y="2720461"/>
            <a:ext cx="3456000" cy="2047681"/>
          </a:xfrm>
          <a:prstGeom prst="rect">
            <a:avLst/>
          </a:prstGeom>
          <a:noFill/>
        </p:spPr>
      </p:pic>
      <p:sp>
        <p:nvSpPr>
          <p:cNvPr id="5" name="TextBox 4">
            <a:hlinkClick r:id="rId2"/>
            <a:extLst>
              <a:ext uri="{FF2B5EF4-FFF2-40B4-BE49-F238E27FC236}">
                <a16:creationId xmlns:a16="http://schemas.microsoft.com/office/drawing/2014/main" id="{304086AE-5D1B-4356-A760-38D4353F88E5}"/>
              </a:ext>
            </a:extLst>
          </p:cNvPr>
          <p:cNvSpPr txBox="1"/>
          <p:nvPr/>
        </p:nvSpPr>
        <p:spPr>
          <a:xfrm>
            <a:off x="5461762" y="4770000"/>
            <a:ext cx="3744995" cy="288000"/>
          </a:xfrm>
          <a:prstGeom prst="rect">
            <a:avLst/>
          </a:prstGeom>
        </p:spPr>
        <p:txBody>
          <a:bodyPr vert="horz" lIns="0" tIns="0" rIns="0" bIns="0" rtlCol="0" anchor="t" anchorCtr="0">
            <a:normAutofit/>
          </a:bodyPr>
          <a:lstStyle/>
          <a:p>
            <a:pPr defTabSz="685800">
              <a:lnSpc>
                <a:spcPct val="110000"/>
              </a:lnSpc>
              <a:spcAft>
                <a:spcPts val="600"/>
              </a:spcAft>
            </a:pPr>
            <a:r>
              <a:rPr lang="en-US" sz="1100" b="1" kern="1200" dirty="0">
                <a:solidFill>
                  <a:schemeClr val="tx2"/>
                </a:solidFill>
                <a:latin typeface="+mn-lt"/>
                <a:ea typeface="+mn-ea"/>
                <a:cs typeface="+mn-cs"/>
              </a:rPr>
              <a:t>katacoda.com/</a:t>
            </a:r>
            <a:r>
              <a:rPr lang="en-US" sz="1100" b="1" kern="1200" dirty="0" err="1">
                <a:solidFill>
                  <a:schemeClr val="tx2"/>
                </a:solidFill>
                <a:latin typeface="+mn-lt"/>
                <a:ea typeface="+mn-ea"/>
                <a:cs typeface="+mn-cs"/>
              </a:rPr>
              <a:t>redexpertalliance</a:t>
            </a:r>
            <a:r>
              <a:rPr lang="en-US" sz="1100" b="1" kern="1200" dirty="0">
                <a:solidFill>
                  <a:schemeClr val="tx2"/>
                </a:solidFill>
                <a:latin typeface="+mn-lt"/>
                <a:ea typeface="+mn-ea"/>
                <a:cs typeface="+mn-cs"/>
              </a:rPr>
              <a:t>/courses/</a:t>
            </a:r>
            <a:r>
              <a:rPr lang="en-US" sz="1100" b="1" kern="1200" dirty="0" err="1">
                <a:solidFill>
                  <a:schemeClr val="tx2"/>
                </a:solidFill>
                <a:latin typeface="+mn-lt"/>
                <a:ea typeface="+mn-ea"/>
                <a:cs typeface="+mn-cs"/>
              </a:rPr>
              <a:t>oci</a:t>
            </a:r>
            <a:r>
              <a:rPr lang="en-US" sz="1100" b="1" kern="1200" dirty="0">
                <a:solidFill>
                  <a:schemeClr val="tx2"/>
                </a:solidFill>
                <a:latin typeface="+mn-lt"/>
                <a:ea typeface="+mn-ea"/>
                <a:cs typeface="+mn-cs"/>
              </a:rPr>
              <a:t>-course</a:t>
            </a:r>
          </a:p>
        </p:txBody>
      </p:sp>
      <p:pic>
        <p:nvPicPr>
          <p:cNvPr id="11" name="Snagit_SNG84D">
            <a:extLst>
              <a:ext uri="{FF2B5EF4-FFF2-40B4-BE49-F238E27FC236}">
                <a16:creationId xmlns:a16="http://schemas.microsoft.com/office/drawing/2014/main" id="{11AC397D-01D0-451A-93D2-58E0FAF0910C}"/>
              </a:ext>
            </a:extLst>
          </p:cNvPr>
          <p:cNvPicPr>
            <a:picLocks noChangeAspect="1"/>
          </p:cNvPicPr>
          <p:nvPr/>
        </p:nvPicPr>
        <p:blipFill>
          <a:blip r:embed="rId4"/>
          <a:stretch>
            <a:fillRect/>
          </a:stretch>
        </p:blipFill>
        <p:spPr>
          <a:xfrm>
            <a:off x="2236023" y="683249"/>
            <a:ext cx="3290473" cy="2016330"/>
          </a:xfrm>
          <a:prstGeom prst="rect">
            <a:avLst/>
          </a:prstGeom>
          <a:ln>
            <a:noFill/>
          </a:ln>
          <a:effectLst>
            <a:outerShdw blurRad="292100" dist="139700" dir="2700000" algn="tl" rotWithShape="0">
              <a:srgbClr val="333333">
                <a:alpha val="65000"/>
              </a:srgbClr>
            </a:outerShdw>
          </a:effectLst>
        </p:spPr>
      </p:pic>
      <p:pic>
        <p:nvPicPr>
          <p:cNvPr id="9" name="Snagit_SNG847">
            <a:extLst>
              <a:ext uri="{FF2B5EF4-FFF2-40B4-BE49-F238E27FC236}">
                <a16:creationId xmlns:a16="http://schemas.microsoft.com/office/drawing/2014/main" id="{E6D37D4B-B6F3-4B91-9DF0-E849BDDE475C}"/>
              </a:ext>
            </a:extLst>
          </p:cNvPr>
          <p:cNvPicPr>
            <a:picLocks noChangeAspect="1"/>
          </p:cNvPicPr>
          <p:nvPr/>
        </p:nvPicPr>
        <p:blipFill>
          <a:blip r:embed="rId5"/>
          <a:stretch>
            <a:fillRect/>
          </a:stretch>
        </p:blipFill>
        <p:spPr>
          <a:xfrm>
            <a:off x="183110" y="1158075"/>
            <a:ext cx="2311624" cy="1867379"/>
          </a:xfrm>
          <a:prstGeom prst="rect">
            <a:avLst/>
          </a:prstGeom>
          <a:ln>
            <a:noFill/>
          </a:ln>
          <a:effectLst>
            <a:outerShdw blurRad="292100" dist="139700" dir="2700000" algn="tl" rotWithShape="0">
              <a:srgbClr val="333333">
                <a:alpha val="65000"/>
              </a:srgbClr>
            </a:outerShdw>
          </a:effectLst>
        </p:spPr>
      </p:pic>
      <p:pic>
        <p:nvPicPr>
          <p:cNvPr id="20" name="Snagit_SNG83C">
            <a:extLst>
              <a:ext uri="{FF2B5EF4-FFF2-40B4-BE49-F238E27FC236}">
                <a16:creationId xmlns:a16="http://schemas.microsoft.com/office/drawing/2014/main" id="{9507B98B-92F4-45ED-BBD3-1652298F848D}"/>
              </a:ext>
            </a:extLst>
          </p:cNvPr>
          <p:cNvPicPr>
            <a:picLocks noChangeAspect="1"/>
          </p:cNvPicPr>
          <p:nvPr/>
        </p:nvPicPr>
        <p:blipFill>
          <a:blip r:embed="rId6"/>
          <a:stretch>
            <a:fillRect/>
          </a:stretch>
        </p:blipFill>
        <p:spPr>
          <a:xfrm>
            <a:off x="5390190" y="876645"/>
            <a:ext cx="3648651" cy="1759171"/>
          </a:xfrm>
          <a:prstGeom prst="rect">
            <a:avLst/>
          </a:prstGeom>
          <a:ln>
            <a:noFill/>
          </a:ln>
          <a:effectLst>
            <a:outerShdw blurRad="292100" dist="139700" dir="2700000" algn="tl" rotWithShape="0">
              <a:srgbClr val="333333">
                <a:alpha val="65000"/>
              </a:srgbClr>
            </a:outerShdw>
          </a:effectLst>
        </p:spPr>
      </p:pic>
      <p:pic>
        <p:nvPicPr>
          <p:cNvPr id="16" name="Snagit_SNG825">
            <a:extLst>
              <a:ext uri="{FF2B5EF4-FFF2-40B4-BE49-F238E27FC236}">
                <a16:creationId xmlns:a16="http://schemas.microsoft.com/office/drawing/2014/main" id="{B4822095-5A46-4D6F-98BE-DFD3491EF89F}"/>
              </a:ext>
            </a:extLst>
          </p:cNvPr>
          <p:cNvPicPr>
            <a:picLocks noChangeAspect="1"/>
          </p:cNvPicPr>
          <p:nvPr/>
        </p:nvPicPr>
        <p:blipFill>
          <a:blip r:embed="rId7"/>
          <a:stretch>
            <a:fillRect/>
          </a:stretch>
        </p:blipFill>
        <p:spPr>
          <a:xfrm>
            <a:off x="1367506" y="2810173"/>
            <a:ext cx="3204494" cy="19261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46294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1731E99-839C-4044-B895-CF8B77F58B4A}"/>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2" name="Title 1">
            <a:extLst>
              <a:ext uri="{FF2B5EF4-FFF2-40B4-BE49-F238E27FC236}">
                <a16:creationId xmlns:a16="http://schemas.microsoft.com/office/drawing/2014/main" id="{D28A70D3-0941-4C5F-A60C-407FE33BB4A1}"/>
              </a:ext>
            </a:extLst>
          </p:cNvPr>
          <p:cNvSpPr>
            <a:spLocks noGrp="1"/>
          </p:cNvSpPr>
          <p:nvPr>
            <p:ph type="title"/>
          </p:nvPr>
        </p:nvSpPr>
        <p:spPr/>
        <p:txBody>
          <a:bodyPr/>
          <a:lstStyle/>
          <a:p>
            <a:r>
              <a:rPr lang="en-US" dirty="0"/>
              <a:t>Functions vs Containers vs VMs</a:t>
            </a:r>
          </a:p>
        </p:txBody>
      </p:sp>
      <p:sp>
        <p:nvSpPr>
          <p:cNvPr id="5" name="Content Placeholder 4">
            <a:extLst>
              <a:ext uri="{FF2B5EF4-FFF2-40B4-BE49-F238E27FC236}">
                <a16:creationId xmlns:a16="http://schemas.microsoft.com/office/drawing/2014/main" id="{5652F5B4-F1B1-432D-87BB-DB20D351F9C5}"/>
              </a:ext>
            </a:extLst>
          </p:cNvPr>
          <p:cNvSpPr>
            <a:spLocks noGrp="1"/>
          </p:cNvSpPr>
          <p:nvPr>
            <p:ph idx="1"/>
          </p:nvPr>
        </p:nvSpPr>
        <p:spPr>
          <a:xfrm>
            <a:off x="720003" y="1132560"/>
            <a:ext cx="2221317" cy="3491999"/>
          </a:xfrm>
        </p:spPr>
        <p:txBody>
          <a:bodyPr/>
          <a:lstStyle/>
          <a:p>
            <a:r>
              <a:rPr lang="en-US" dirty="0"/>
              <a:t>Serverless</a:t>
            </a:r>
          </a:p>
          <a:p>
            <a:pPr lvl="1"/>
            <a:r>
              <a:rPr lang="en-US" dirty="0"/>
              <a:t>No IaaS </a:t>
            </a:r>
            <a:r>
              <a:rPr lang="en-US" dirty="0" err="1"/>
              <a:t>DevOpS</a:t>
            </a:r>
            <a:endParaRPr lang="en-US" dirty="0"/>
          </a:p>
          <a:p>
            <a:r>
              <a:rPr lang="en-US" dirty="0"/>
              <a:t>Stepless Pay per use</a:t>
            </a:r>
          </a:p>
          <a:p>
            <a:pPr lvl="1"/>
            <a:r>
              <a:rPr lang="en-US" dirty="0"/>
              <a:t>Free-Tier</a:t>
            </a:r>
          </a:p>
          <a:p>
            <a:r>
              <a:rPr lang="en-US" dirty="0"/>
              <a:t>Auto-Scale</a:t>
            </a:r>
          </a:p>
          <a:p>
            <a:r>
              <a:rPr lang="en-US" dirty="0"/>
              <a:t>Automatic Fail Over</a:t>
            </a:r>
          </a:p>
          <a:p>
            <a:r>
              <a:rPr lang="en-US" dirty="0"/>
              <a:t>Integration with OCI</a:t>
            </a:r>
          </a:p>
          <a:p>
            <a:pPr lvl="1"/>
            <a:r>
              <a:rPr lang="en-US" dirty="0"/>
              <a:t>Triggered  by OCI</a:t>
            </a:r>
          </a:p>
          <a:p>
            <a:pPr lvl="1"/>
            <a:r>
              <a:rPr lang="en-US" dirty="0"/>
              <a:t>Call OCI services</a:t>
            </a:r>
          </a:p>
          <a:p>
            <a:pPr lvl="1"/>
            <a:r>
              <a:rPr lang="en-US" dirty="0"/>
              <a:t>Leverage OCI for Audit, Log, Monitor</a:t>
            </a:r>
          </a:p>
          <a:p>
            <a:r>
              <a:rPr lang="en-US" dirty="0"/>
              <a:t>Restricted, simple programming model</a:t>
            </a:r>
          </a:p>
          <a:p>
            <a:pPr lvl="1"/>
            <a:r>
              <a:rPr lang="en-US" dirty="0"/>
              <a:t>Short running</a:t>
            </a:r>
          </a:p>
        </p:txBody>
      </p:sp>
      <p:sp>
        <p:nvSpPr>
          <p:cNvPr id="6" name="Text Placeholder 5">
            <a:extLst>
              <a:ext uri="{FF2B5EF4-FFF2-40B4-BE49-F238E27FC236}">
                <a16:creationId xmlns:a16="http://schemas.microsoft.com/office/drawing/2014/main" id="{EAFA271B-F2EF-4C4D-9EBE-F3E4B6B64989}"/>
              </a:ext>
            </a:extLst>
          </p:cNvPr>
          <p:cNvSpPr>
            <a:spLocks noGrp="1"/>
          </p:cNvSpPr>
          <p:nvPr>
            <p:ph type="body" idx="13"/>
          </p:nvPr>
        </p:nvSpPr>
        <p:spPr>
          <a:xfrm>
            <a:off x="719998" y="844560"/>
            <a:ext cx="3744995" cy="288000"/>
          </a:xfrm>
        </p:spPr>
        <p:txBody>
          <a:bodyPr/>
          <a:lstStyle/>
          <a:p>
            <a:r>
              <a:rPr lang="en-US" dirty="0"/>
              <a:t>Functions</a:t>
            </a:r>
          </a:p>
        </p:txBody>
      </p:sp>
      <p:sp>
        <p:nvSpPr>
          <p:cNvPr id="8" name="Text Placeholder 7">
            <a:extLst>
              <a:ext uri="{FF2B5EF4-FFF2-40B4-BE49-F238E27FC236}">
                <a16:creationId xmlns:a16="http://schemas.microsoft.com/office/drawing/2014/main" id="{E617BEBB-3085-4C21-BF8B-32C7F94B8589}"/>
              </a:ext>
            </a:extLst>
          </p:cNvPr>
          <p:cNvSpPr>
            <a:spLocks noGrp="1"/>
          </p:cNvSpPr>
          <p:nvPr>
            <p:ph type="body" idx="15"/>
          </p:nvPr>
        </p:nvSpPr>
        <p:spPr>
          <a:xfrm>
            <a:off x="3615603" y="858534"/>
            <a:ext cx="3744995" cy="288000"/>
          </a:xfrm>
        </p:spPr>
        <p:txBody>
          <a:bodyPr/>
          <a:lstStyle/>
          <a:p>
            <a:r>
              <a:rPr lang="en-US" dirty="0"/>
              <a:t>Containers on OKE</a:t>
            </a:r>
          </a:p>
        </p:txBody>
      </p:sp>
      <p:sp>
        <p:nvSpPr>
          <p:cNvPr id="9" name="Content Placeholder 4">
            <a:extLst>
              <a:ext uri="{FF2B5EF4-FFF2-40B4-BE49-F238E27FC236}">
                <a16:creationId xmlns:a16="http://schemas.microsoft.com/office/drawing/2014/main" id="{02E9D9F8-9E68-417B-8A6F-24B5338B848C}"/>
              </a:ext>
            </a:extLst>
          </p:cNvPr>
          <p:cNvSpPr txBox="1">
            <a:spLocks/>
          </p:cNvSpPr>
          <p:nvPr/>
        </p:nvSpPr>
        <p:spPr>
          <a:xfrm>
            <a:off x="4267524" y="1132559"/>
            <a:ext cx="2221317" cy="3491999"/>
          </a:xfrm>
          <a:prstGeom prst="rect">
            <a:avLst/>
          </a:prstGeom>
        </p:spPr>
        <p:txBody>
          <a:bodyPr vert="horz" lIns="0" tIns="0" rIns="0" bIns="0" rtlCol="0" anchor="t" anchorCtr="0">
            <a:noAutofit/>
          </a:bodyPr>
          <a:lst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Tx/>
            </a:pPr>
            <a:endParaRPr lang="en-US" dirty="0"/>
          </a:p>
        </p:txBody>
      </p:sp>
      <p:sp>
        <p:nvSpPr>
          <p:cNvPr id="10" name="Content Placeholder 4">
            <a:extLst>
              <a:ext uri="{FF2B5EF4-FFF2-40B4-BE49-F238E27FC236}">
                <a16:creationId xmlns:a16="http://schemas.microsoft.com/office/drawing/2014/main" id="{A72A4874-23A1-4DAE-8FA6-2E52BBDD9A50}"/>
              </a:ext>
            </a:extLst>
          </p:cNvPr>
          <p:cNvSpPr txBox="1">
            <a:spLocks/>
          </p:cNvSpPr>
          <p:nvPr/>
        </p:nvSpPr>
        <p:spPr>
          <a:xfrm>
            <a:off x="3615602" y="1132559"/>
            <a:ext cx="2571837" cy="3491999"/>
          </a:xfrm>
          <a:prstGeom prst="rect">
            <a:avLst/>
          </a:prstGeom>
        </p:spPr>
        <p:txBody>
          <a:bodyPr vert="horz" lIns="0" tIns="0" rIns="0" bIns="0" rtlCol="0" anchor="t" anchorCtr="0">
            <a:noAutofit/>
          </a:bodyPr>
          <a:lst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Tx/>
            </a:pPr>
            <a:r>
              <a:rPr lang="en-US" dirty="0"/>
              <a:t>Serverless runtime</a:t>
            </a:r>
          </a:p>
          <a:p>
            <a:pPr lvl="1">
              <a:buClrTx/>
            </a:pPr>
            <a:r>
              <a:rPr lang="en-US" dirty="0"/>
              <a:t>Initial IaaS Setup</a:t>
            </a:r>
          </a:p>
          <a:p>
            <a:pPr>
              <a:buClrTx/>
            </a:pPr>
            <a:r>
              <a:rPr lang="en-US" dirty="0"/>
              <a:t>Pay per VM, </a:t>
            </a:r>
            <a:br>
              <a:rPr lang="en-US" dirty="0"/>
            </a:br>
            <a:r>
              <a:rPr lang="en-US" dirty="0"/>
              <a:t>scale per VM</a:t>
            </a:r>
          </a:p>
          <a:p>
            <a:pPr>
              <a:buClrTx/>
            </a:pPr>
            <a:r>
              <a:rPr lang="en-US" dirty="0"/>
              <a:t>Auto-Scale by K8S</a:t>
            </a:r>
          </a:p>
          <a:p>
            <a:pPr>
              <a:buClrTx/>
            </a:pPr>
            <a:r>
              <a:rPr lang="en-US" dirty="0"/>
              <a:t>Some auto Fail Over</a:t>
            </a:r>
          </a:p>
          <a:p>
            <a:pPr>
              <a:buClrTx/>
            </a:pPr>
            <a:r>
              <a:rPr lang="en-US" dirty="0"/>
              <a:t>Little integration with OCI</a:t>
            </a:r>
          </a:p>
          <a:p>
            <a:pPr lvl="1">
              <a:buClrTx/>
            </a:pPr>
            <a:r>
              <a:rPr lang="en-US" dirty="0"/>
              <a:t>Kubernetes for Ops</a:t>
            </a:r>
          </a:p>
          <a:p>
            <a:pPr lvl="1">
              <a:buClrTx/>
            </a:pPr>
            <a:endParaRPr lang="en-US" dirty="0"/>
          </a:p>
          <a:p>
            <a:pPr lvl="1">
              <a:buClrTx/>
            </a:pPr>
            <a:endParaRPr lang="en-US" dirty="0"/>
          </a:p>
          <a:p>
            <a:pPr lvl="1">
              <a:buClrTx/>
            </a:pPr>
            <a:endParaRPr lang="en-US" dirty="0"/>
          </a:p>
          <a:p>
            <a:pPr>
              <a:buClrTx/>
            </a:pPr>
            <a:r>
              <a:rPr lang="en-US" dirty="0"/>
              <a:t>Flexible programming model – any container goes</a:t>
            </a:r>
          </a:p>
        </p:txBody>
      </p:sp>
      <p:sp>
        <p:nvSpPr>
          <p:cNvPr id="11" name="Text Placeholder 7">
            <a:extLst>
              <a:ext uri="{FF2B5EF4-FFF2-40B4-BE49-F238E27FC236}">
                <a16:creationId xmlns:a16="http://schemas.microsoft.com/office/drawing/2014/main" id="{D2298C5A-1782-49A3-9105-EDAED012C0E2}"/>
              </a:ext>
            </a:extLst>
          </p:cNvPr>
          <p:cNvSpPr txBox="1">
            <a:spLocks/>
          </p:cNvSpPr>
          <p:nvPr/>
        </p:nvSpPr>
        <p:spPr>
          <a:xfrm>
            <a:off x="6501036" y="935997"/>
            <a:ext cx="3744995" cy="288000"/>
          </a:xfrm>
          <a:prstGeom prst="rect">
            <a:avLst/>
          </a:prstGeom>
        </p:spPr>
        <p:txBody>
          <a:bodyPr vert="horz" lIns="0" tIns="0" rIns="0" bIns="0" rtlCol="0" anchor="t" anchorCtr="0">
            <a:noAutofit/>
          </a:bodyPr>
          <a:lstStyle>
            <a:lvl1pPr marL="0" indent="0" algn="l" defTabSz="685800" rtl="0" eaLnBrk="1" latinLnBrk="0" hangingPunct="1">
              <a:lnSpc>
                <a:spcPct val="120000"/>
              </a:lnSpc>
              <a:spcBef>
                <a:spcPts val="0"/>
              </a:spcBef>
              <a:buFont typeface="Arial" panose="020B0604020202020204" pitchFamily="34" charset="0"/>
              <a:buNone/>
              <a:defRPr sz="1500" b="1" kern="1200">
                <a:solidFill>
                  <a:schemeClr val="tx2"/>
                </a:solidFill>
                <a:latin typeface="+mn-lt"/>
                <a:ea typeface="+mn-ea"/>
                <a:cs typeface="+mn-cs"/>
              </a:defRPr>
            </a:lvl1pPr>
            <a:lvl2pPr marL="342900" indent="0" algn="l" defTabSz="685800" rtl="0" eaLnBrk="1" latinLnBrk="0" hangingPunct="1">
              <a:lnSpc>
                <a:spcPct val="120000"/>
              </a:lnSpc>
              <a:spcBef>
                <a:spcPts val="0"/>
              </a:spcBef>
              <a:buFont typeface="Arial" panose="020B0604020202020204" pitchFamily="34" charset="0"/>
              <a:buNone/>
              <a:defRPr sz="1500" b="1" kern="1200">
                <a:solidFill>
                  <a:schemeClr val="tx1"/>
                </a:solidFill>
                <a:latin typeface="+mn-lt"/>
                <a:ea typeface="+mn-ea"/>
                <a:cs typeface="+mn-cs"/>
              </a:defRPr>
            </a:lvl2pPr>
            <a:lvl3pPr marL="685800" indent="0" algn="l" defTabSz="685800" rtl="0" eaLnBrk="1" latinLnBrk="0" hangingPunct="1">
              <a:lnSpc>
                <a:spcPct val="120000"/>
              </a:lnSpc>
              <a:spcBef>
                <a:spcPts val="0"/>
              </a:spcBef>
              <a:buFont typeface="Arial" panose="020B0604020202020204" pitchFamily="34" charset="0"/>
              <a:buNone/>
              <a:defRPr sz="1350" b="1" kern="1200">
                <a:solidFill>
                  <a:schemeClr val="tx1"/>
                </a:solidFill>
                <a:latin typeface="+mn-lt"/>
                <a:ea typeface="+mn-ea"/>
                <a:cs typeface="+mn-cs"/>
              </a:defRPr>
            </a:lvl3pPr>
            <a:lvl4pPr marL="1028700" indent="0" algn="l" defTabSz="685800" rtl="0" eaLnBrk="1" latinLnBrk="0" hangingPunct="1">
              <a:lnSpc>
                <a:spcPct val="120000"/>
              </a:lnSpc>
              <a:spcBef>
                <a:spcPts val="0"/>
              </a:spcBef>
              <a:buFont typeface="Arial" panose="020B0604020202020204" pitchFamily="34" charset="0"/>
              <a:buNone/>
              <a:defRPr sz="1200" b="1" kern="1200">
                <a:solidFill>
                  <a:schemeClr val="tx1"/>
                </a:solidFill>
                <a:latin typeface="+mn-lt"/>
                <a:ea typeface="+mn-ea"/>
                <a:cs typeface="+mn-cs"/>
              </a:defRPr>
            </a:lvl4pPr>
            <a:lvl5pPr marL="1371600" indent="0" algn="l" defTabSz="685800" rtl="0" eaLnBrk="1" latinLnBrk="0" hangingPunct="1">
              <a:lnSpc>
                <a:spcPct val="120000"/>
              </a:lnSpc>
              <a:spcBef>
                <a:spcPts val="0"/>
              </a:spcBef>
              <a:buFont typeface="Arial" panose="020B0604020202020204" pitchFamily="34" charset="0"/>
              <a:buNone/>
              <a:defRPr sz="1200" b="1"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buClrTx/>
            </a:pPr>
            <a:r>
              <a:rPr lang="en-US" dirty="0"/>
              <a:t>VMs</a:t>
            </a:r>
          </a:p>
        </p:txBody>
      </p:sp>
      <p:sp>
        <p:nvSpPr>
          <p:cNvPr id="12" name="Content Placeholder 4">
            <a:extLst>
              <a:ext uri="{FF2B5EF4-FFF2-40B4-BE49-F238E27FC236}">
                <a16:creationId xmlns:a16="http://schemas.microsoft.com/office/drawing/2014/main" id="{E92A3E87-E5AF-44E5-8706-E02085CE27EF}"/>
              </a:ext>
            </a:extLst>
          </p:cNvPr>
          <p:cNvSpPr txBox="1">
            <a:spLocks/>
          </p:cNvSpPr>
          <p:nvPr/>
        </p:nvSpPr>
        <p:spPr>
          <a:xfrm>
            <a:off x="6583599" y="1132559"/>
            <a:ext cx="2321252" cy="3491999"/>
          </a:xfrm>
          <a:prstGeom prst="rect">
            <a:avLst/>
          </a:prstGeom>
        </p:spPr>
        <p:txBody>
          <a:bodyPr vert="horz" lIns="0" tIns="0" rIns="0" bIns="0" rtlCol="0" anchor="t" anchorCtr="0">
            <a:noAutofit/>
          </a:bodyPr>
          <a:lst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Tx/>
            </a:pPr>
            <a:r>
              <a:rPr lang="en-US" dirty="0"/>
              <a:t>Fully </a:t>
            </a:r>
            <a:r>
              <a:rPr lang="en-US" dirty="0" err="1"/>
              <a:t>Servered</a:t>
            </a:r>
            <a:endParaRPr lang="en-US" dirty="0"/>
          </a:p>
          <a:p>
            <a:pPr lvl="1">
              <a:buClrTx/>
            </a:pPr>
            <a:r>
              <a:rPr lang="en-US" dirty="0"/>
              <a:t>DIY IaaS Op</a:t>
            </a:r>
          </a:p>
          <a:p>
            <a:pPr>
              <a:buClrTx/>
            </a:pPr>
            <a:r>
              <a:rPr lang="en-US" dirty="0"/>
              <a:t>Pay per VM, scale per VM, cheap at large scale</a:t>
            </a:r>
          </a:p>
          <a:p>
            <a:pPr>
              <a:buClrTx/>
            </a:pPr>
            <a:r>
              <a:rPr lang="en-US" dirty="0"/>
              <a:t>Manual Scaling</a:t>
            </a:r>
          </a:p>
          <a:p>
            <a:pPr>
              <a:buClrTx/>
            </a:pPr>
            <a:r>
              <a:rPr lang="en-US" dirty="0"/>
              <a:t>Manual Fail Over</a:t>
            </a:r>
          </a:p>
          <a:p>
            <a:pPr>
              <a:buClrTx/>
            </a:pPr>
            <a:r>
              <a:rPr lang="en-US" dirty="0"/>
              <a:t>Little integration with OCI</a:t>
            </a:r>
          </a:p>
          <a:p>
            <a:pPr>
              <a:buClrTx/>
            </a:pPr>
            <a:endParaRPr lang="en-US" dirty="0"/>
          </a:p>
          <a:p>
            <a:pPr>
              <a:buClrTx/>
            </a:pPr>
            <a:br>
              <a:rPr lang="en-US" dirty="0"/>
            </a:br>
            <a:endParaRPr lang="en-US" dirty="0"/>
          </a:p>
          <a:p>
            <a:pPr>
              <a:buClrTx/>
            </a:pPr>
            <a:endParaRPr lang="en-US" dirty="0"/>
          </a:p>
          <a:p>
            <a:pPr>
              <a:buClrTx/>
            </a:pPr>
            <a:r>
              <a:rPr lang="en-US" dirty="0"/>
              <a:t>Flexible programming model</a:t>
            </a:r>
          </a:p>
        </p:txBody>
      </p:sp>
      <p:sp>
        <p:nvSpPr>
          <p:cNvPr id="13" name="Rectangle 12">
            <a:extLst>
              <a:ext uri="{FF2B5EF4-FFF2-40B4-BE49-F238E27FC236}">
                <a16:creationId xmlns:a16="http://schemas.microsoft.com/office/drawing/2014/main" id="{7540B649-2F2A-4611-835B-33BBEE5DF79D}"/>
              </a:ext>
            </a:extLst>
          </p:cNvPr>
          <p:cNvSpPr/>
          <p:nvPr/>
        </p:nvSpPr>
        <p:spPr>
          <a:xfrm>
            <a:off x="5897265" y="1167357"/>
            <a:ext cx="673418"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Virtual Machine</a:t>
            </a:r>
          </a:p>
        </p:txBody>
      </p:sp>
      <p:sp>
        <p:nvSpPr>
          <p:cNvPr id="14" name="Rectangle 13">
            <a:extLst>
              <a:ext uri="{FF2B5EF4-FFF2-40B4-BE49-F238E27FC236}">
                <a16:creationId xmlns:a16="http://schemas.microsoft.com/office/drawing/2014/main" id="{31FD3D53-D184-4C35-8DCE-3D008E84DA21}"/>
              </a:ext>
            </a:extLst>
          </p:cNvPr>
          <p:cNvSpPr/>
          <p:nvPr/>
        </p:nvSpPr>
        <p:spPr>
          <a:xfrm>
            <a:off x="59233" y="1206539"/>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sp>
        <p:nvSpPr>
          <p:cNvPr id="15" name="Rectangle 14">
            <a:extLst>
              <a:ext uri="{FF2B5EF4-FFF2-40B4-BE49-F238E27FC236}">
                <a16:creationId xmlns:a16="http://schemas.microsoft.com/office/drawing/2014/main" id="{ADEAAB13-2138-447F-9EB7-FAA797741499}"/>
              </a:ext>
            </a:extLst>
          </p:cNvPr>
          <p:cNvSpPr/>
          <p:nvPr/>
        </p:nvSpPr>
        <p:spPr>
          <a:xfrm>
            <a:off x="2698596" y="1175956"/>
            <a:ext cx="1060639"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Container Engine</a:t>
            </a:r>
          </a:p>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For Kubernetes</a:t>
            </a:r>
          </a:p>
        </p:txBody>
      </p:sp>
      <p:pic>
        <p:nvPicPr>
          <p:cNvPr id="16" name="Graphic 15">
            <a:extLst>
              <a:ext uri="{FF2B5EF4-FFF2-40B4-BE49-F238E27FC236}">
                <a16:creationId xmlns:a16="http://schemas.microsoft.com/office/drawing/2014/main" id="{C480E99E-4FD8-4EA7-A668-872D691404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83713" y="690414"/>
            <a:ext cx="496952" cy="496952"/>
          </a:xfrm>
          <a:prstGeom prst="rect">
            <a:avLst/>
          </a:prstGeom>
        </p:spPr>
      </p:pic>
      <p:pic>
        <p:nvPicPr>
          <p:cNvPr id="17" name="Graphic 16">
            <a:extLst>
              <a:ext uri="{FF2B5EF4-FFF2-40B4-BE49-F238E27FC236}">
                <a16:creationId xmlns:a16="http://schemas.microsoft.com/office/drawing/2014/main" id="{DE7E032E-B6C9-427E-8873-E9E768E4C7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70751" y="690414"/>
            <a:ext cx="496952" cy="496952"/>
          </a:xfrm>
          <a:prstGeom prst="rect">
            <a:avLst/>
          </a:prstGeom>
        </p:spPr>
      </p:pic>
      <p:pic>
        <p:nvPicPr>
          <p:cNvPr id="18" name="Graphic 17">
            <a:extLst>
              <a:ext uri="{FF2B5EF4-FFF2-40B4-BE49-F238E27FC236}">
                <a16:creationId xmlns:a16="http://schemas.microsoft.com/office/drawing/2014/main" id="{601FC023-0153-4ABF-9407-7A1C348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1694" y="690414"/>
            <a:ext cx="496952" cy="496952"/>
          </a:xfrm>
          <a:prstGeom prst="rect">
            <a:avLst/>
          </a:prstGeom>
        </p:spPr>
      </p:pic>
    </p:spTree>
    <p:extLst>
      <p:ext uri="{BB962C8B-B14F-4D97-AF65-F5344CB8AC3E}">
        <p14:creationId xmlns:p14="http://schemas.microsoft.com/office/powerpoint/2010/main" val="393263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0A274-8E79-4FE3-8729-F4B2E485B032}"/>
              </a:ext>
            </a:extLst>
          </p:cNvPr>
          <p:cNvSpPr>
            <a:spLocks noGrp="1"/>
          </p:cNvSpPr>
          <p:nvPr>
            <p:ph type="title"/>
          </p:nvPr>
        </p:nvSpPr>
        <p:spPr>
          <a:xfrm>
            <a:off x="720000" y="288000"/>
            <a:ext cx="6623999" cy="503999"/>
          </a:xfrm>
        </p:spPr>
        <p:txBody>
          <a:bodyPr anchor="ctr">
            <a:normAutofit/>
          </a:bodyPr>
          <a:lstStyle/>
          <a:p>
            <a:r>
              <a:rPr lang="en-US" dirty="0"/>
              <a:t>Oracle Functions - Points for improvement</a:t>
            </a:r>
          </a:p>
        </p:txBody>
      </p:sp>
      <p:sp>
        <p:nvSpPr>
          <p:cNvPr id="3" name="Content Placeholder 2">
            <a:extLst>
              <a:ext uri="{FF2B5EF4-FFF2-40B4-BE49-F238E27FC236}">
                <a16:creationId xmlns:a16="http://schemas.microsoft.com/office/drawing/2014/main" id="{DFBB6E2C-B2B4-4F45-876D-17A77EA4B7A7}"/>
              </a:ext>
            </a:extLst>
          </p:cNvPr>
          <p:cNvSpPr>
            <a:spLocks noGrp="1"/>
          </p:cNvSpPr>
          <p:nvPr>
            <p:ph idx="1"/>
          </p:nvPr>
        </p:nvSpPr>
        <p:spPr>
          <a:xfrm>
            <a:off x="720000" y="900001"/>
            <a:ext cx="3744000" cy="3401999"/>
          </a:xfrm>
        </p:spPr>
        <p:txBody>
          <a:bodyPr anchor="t">
            <a:normAutofit/>
          </a:bodyPr>
          <a:lstStyle/>
          <a:p>
            <a:pPr>
              <a:lnSpc>
                <a:spcPct val="110000"/>
              </a:lnSpc>
              <a:spcAft>
                <a:spcPts val="600"/>
              </a:spcAft>
            </a:pPr>
            <a:r>
              <a:rPr lang="en-US" sz="1100"/>
              <a:t>Function to Function invocation could be much simpler</a:t>
            </a:r>
          </a:p>
          <a:p>
            <a:pPr lvl="1">
              <a:lnSpc>
                <a:spcPct val="110000"/>
              </a:lnSpc>
              <a:spcAft>
                <a:spcPts val="600"/>
              </a:spcAft>
            </a:pPr>
            <a:r>
              <a:rPr lang="en-US" sz="1100"/>
              <a:t>Simple </a:t>
            </a:r>
            <a:r>
              <a:rPr lang="en-US" sz="1100" err="1"/>
              <a:t>Fn</a:t>
            </a:r>
            <a:r>
              <a:rPr lang="en-US" sz="1100"/>
              <a:t> SDK call instead of complex OCI API call</a:t>
            </a:r>
          </a:p>
          <a:p>
            <a:pPr lvl="1">
              <a:lnSpc>
                <a:spcPct val="110000"/>
              </a:lnSpc>
              <a:spcAft>
                <a:spcPts val="600"/>
              </a:spcAft>
            </a:pPr>
            <a:r>
              <a:rPr lang="en-US" sz="1100"/>
              <a:t>Automatic tracing of function calls</a:t>
            </a:r>
          </a:p>
          <a:p>
            <a:pPr>
              <a:lnSpc>
                <a:spcPct val="110000"/>
              </a:lnSpc>
              <a:spcAft>
                <a:spcPts val="600"/>
              </a:spcAft>
            </a:pPr>
            <a:r>
              <a:rPr lang="en-US" sz="1100"/>
              <a:t>Asynchronous mechanism for function triggering</a:t>
            </a:r>
          </a:p>
          <a:p>
            <a:pPr lvl="1">
              <a:lnSpc>
                <a:spcPct val="110000"/>
              </a:lnSpc>
              <a:spcAft>
                <a:spcPts val="600"/>
              </a:spcAft>
            </a:pPr>
            <a:r>
              <a:rPr lang="en-US" sz="1100"/>
              <a:t>OCI Streaming does not trigger function execution</a:t>
            </a:r>
          </a:p>
          <a:p>
            <a:pPr lvl="1">
              <a:lnSpc>
                <a:spcPct val="110000"/>
              </a:lnSpc>
              <a:spcAft>
                <a:spcPts val="600"/>
              </a:spcAft>
            </a:pPr>
            <a:r>
              <a:rPr lang="en-US" sz="1100"/>
              <a:t>OCI Notification Topics are capped at 60 messages per minute</a:t>
            </a:r>
          </a:p>
          <a:p>
            <a:pPr lvl="1">
              <a:lnSpc>
                <a:spcPct val="110000"/>
              </a:lnSpc>
              <a:spcAft>
                <a:spcPts val="600"/>
              </a:spcAft>
            </a:pPr>
            <a:r>
              <a:rPr lang="en-US" sz="1100"/>
              <a:t>OCI API Gateway only handles synchronous requests – not fire &amp; forget</a:t>
            </a:r>
          </a:p>
          <a:p>
            <a:pPr>
              <a:lnSpc>
                <a:spcPct val="110000"/>
              </a:lnSpc>
              <a:spcAft>
                <a:spcPts val="600"/>
              </a:spcAft>
            </a:pPr>
            <a:r>
              <a:rPr lang="en-US" sz="1100"/>
              <a:t>Function orchestration or coordination</a:t>
            </a:r>
          </a:p>
          <a:p>
            <a:pPr lvl="1">
              <a:lnSpc>
                <a:spcPct val="110000"/>
              </a:lnSpc>
              <a:spcAft>
                <a:spcPts val="600"/>
              </a:spcAft>
            </a:pPr>
            <a:r>
              <a:rPr lang="en-US" sz="1100"/>
              <a:t>Workflow, parallel execution, transaction handling (Saga pattern)</a:t>
            </a:r>
          </a:p>
          <a:p>
            <a:pPr>
              <a:lnSpc>
                <a:spcPct val="110000"/>
              </a:lnSpc>
              <a:spcAft>
                <a:spcPts val="600"/>
              </a:spcAft>
            </a:pPr>
            <a:r>
              <a:rPr lang="en-US" sz="1100"/>
              <a:t>Project </a:t>
            </a:r>
            <a:r>
              <a:rPr lang="en-US" sz="1100" err="1"/>
              <a:t>Fn</a:t>
            </a:r>
            <a:r>
              <a:rPr lang="en-US" sz="1100"/>
              <a:t> is showing hardly any activity on GitHub</a:t>
            </a:r>
          </a:p>
          <a:p>
            <a:pPr lvl="1">
              <a:lnSpc>
                <a:spcPct val="110000"/>
              </a:lnSpc>
              <a:spcAft>
                <a:spcPts val="600"/>
              </a:spcAft>
            </a:pPr>
            <a:r>
              <a:rPr lang="en-US" sz="1100"/>
              <a:t>Is it alive? Does it have a future?</a:t>
            </a:r>
          </a:p>
        </p:txBody>
      </p:sp>
      <p:sp>
        <p:nvSpPr>
          <p:cNvPr id="4" name="Footer Placeholder 3">
            <a:extLst>
              <a:ext uri="{FF2B5EF4-FFF2-40B4-BE49-F238E27FC236}">
                <a16:creationId xmlns:a16="http://schemas.microsoft.com/office/drawing/2014/main" id="{99749A55-9BE7-4834-903A-329C8817A6D1}"/>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nl-NL"/>
          </a:p>
        </p:txBody>
      </p:sp>
      <p:pic>
        <p:nvPicPr>
          <p:cNvPr id="4098" name="Picture 2" descr="WooCommerce Wishlist Plugin: what are the advantages? | NsThemes">
            <a:extLst>
              <a:ext uri="{FF2B5EF4-FFF2-40B4-BE49-F238E27FC236}">
                <a16:creationId xmlns:a16="http://schemas.microsoft.com/office/drawing/2014/main" id="{C7597639-9292-4B22-AF29-C8FC6446B1F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1063126"/>
            <a:ext cx="4500000" cy="3003750"/>
          </a:xfrm>
          <a:prstGeom prst="rect">
            <a:avLst/>
          </a:prstGeom>
          <a:solidFill>
            <a:srgbClr val="FFFFFF"/>
          </a:solidFill>
        </p:spPr>
      </p:pic>
    </p:spTree>
    <p:extLst>
      <p:ext uri="{BB962C8B-B14F-4D97-AF65-F5344CB8AC3E}">
        <p14:creationId xmlns:p14="http://schemas.microsoft.com/office/powerpoint/2010/main" val="283718137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orker Bee Adoption - Bear Country Bees">
            <a:extLst>
              <a:ext uri="{FF2B5EF4-FFF2-40B4-BE49-F238E27FC236}">
                <a16:creationId xmlns:a16="http://schemas.microsoft.com/office/drawing/2014/main" id="{9DE10034-AC45-4355-9A31-1B51F95FD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3465" y="3487351"/>
            <a:ext cx="622935" cy="6229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D4259C-1401-4AA3-93D9-80E71A9CE8A3}"/>
              </a:ext>
            </a:extLst>
          </p:cNvPr>
          <p:cNvSpPr>
            <a:spLocks noGrp="1"/>
          </p:cNvSpPr>
          <p:nvPr>
            <p:ph type="title"/>
          </p:nvPr>
        </p:nvSpPr>
        <p:spPr/>
        <p:txBody>
          <a:bodyPr/>
          <a:lstStyle/>
          <a:p>
            <a:r>
              <a:rPr lang="en-US" dirty="0"/>
              <a:t>Functions are crucial part and great example of cloud native</a:t>
            </a:r>
          </a:p>
        </p:txBody>
      </p:sp>
      <p:sp>
        <p:nvSpPr>
          <p:cNvPr id="3" name="Content Placeholder 2">
            <a:extLst>
              <a:ext uri="{FF2B5EF4-FFF2-40B4-BE49-F238E27FC236}">
                <a16:creationId xmlns:a16="http://schemas.microsoft.com/office/drawing/2014/main" id="{D953E2A0-2060-4469-9E74-05CA04849DD6}"/>
              </a:ext>
            </a:extLst>
          </p:cNvPr>
          <p:cNvSpPr>
            <a:spLocks noGrp="1"/>
          </p:cNvSpPr>
          <p:nvPr>
            <p:ph idx="1"/>
          </p:nvPr>
        </p:nvSpPr>
        <p:spPr>
          <a:xfrm>
            <a:off x="720003" y="2689860"/>
            <a:ext cx="7639137" cy="2026140"/>
          </a:xfrm>
        </p:spPr>
        <p:txBody>
          <a:bodyPr/>
          <a:lstStyle/>
          <a:p>
            <a:r>
              <a:rPr lang="en-US" dirty="0"/>
              <a:t>Serverless in all the good ways</a:t>
            </a:r>
          </a:p>
          <a:p>
            <a:r>
              <a:rPr lang="en-US" dirty="0"/>
              <a:t>Simple and cheap</a:t>
            </a:r>
          </a:p>
          <a:p>
            <a:r>
              <a:rPr lang="en-US" dirty="0"/>
              <a:t>Freedom of implementation – little </a:t>
            </a:r>
            <a:r>
              <a:rPr lang="en-US" dirty="0" err="1"/>
              <a:t>lockin</a:t>
            </a:r>
            <a:endParaRPr lang="en-US" dirty="0"/>
          </a:p>
          <a:p>
            <a:r>
              <a:rPr lang="en-US" dirty="0"/>
              <a:t>Rapid start</a:t>
            </a:r>
          </a:p>
          <a:p>
            <a:r>
              <a:rPr lang="en-US" dirty="0"/>
              <a:t>Easy to get started with</a:t>
            </a:r>
          </a:p>
          <a:p>
            <a:r>
              <a:rPr lang="en-US" dirty="0"/>
              <a:t>Native fit with OCI</a:t>
            </a:r>
          </a:p>
          <a:p>
            <a:pPr lvl="1"/>
            <a:r>
              <a:rPr lang="en-US" dirty="0"/>
              <a:t>Leverage </a:t>
            </a:r>
            <a:r>
              <a:rPr lang="en-US" dirty="0" err="1"/>
              <a:t>FaaS</a:t>
            </a:r>
            <a:r>
              <a:rPr lang="en-US" dirty="0"/>
              <a:t>, invoke and triggered by PaaS, automated Ops (OCI worker bees)</a:t>
            </a:r>
          </a:p>
          <a:p>
            <a:endParaRPr lang="en-US" dirty="0"/>
          </a:p>
        </p:txBody>
      </p:sp>
      <p:sp>
        <p:nvSpPr>
          <p:cNvPr id="4" name="Footer Placeholder 3">
            <a:extLst>
              <a:ext uri="{FF2B5EF4-FFF2-40B4-BE49-F238E27FC236}">
                <a16:creationId xmlns:a16="http://schemas.microsoft.com/office/drawing/2014/main" id="{A5C4F0DE-DB20-4112-89A7-8BC071C8046B}"/>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5" name="Speech Bubble: Rectangle with Corners Rounded 4">
            <a:extLst>
              <a:ext uri="{FF2B5EF4-FFF2-40B4-BE49-F238E27FC236}">
                <a16:creationId xmlns:a16="http://schemas.microsoft.com/office/drawing/2014/main" id="{8E593638-463C-47FF-9F20-FAD9BF795F5D}"/>
              </a:ext>
            </a:extLst>
          </p:cNvPr>
          <p:cNvSpPr/>
          <p:nvPr/>
        </p:nvSpPr>
        <p:spPr>
          <a:xfrm>
            <a:off x="5402045" y="876710"/>
            <a:ext cx="2531635" cy="2404901"/>
          </a:xfrm>
          <a:custGeom>
            <a:avLst/>
            <a:gdLst>
              <a:gd name="connsiteX0" fmla="*/ 0 w 2531635"/>
              <a:gd name="connsiteY0" fmla="*/ 400825 h 2404901"/>
              <a:gd name="connsiteX1" fmla="*/ 400825 w 2531635"/>
              <a:gd name="connsiteY1" fmla="*/ 0 h 2404901"/>
              <a:gd name="connsiteX2" fmla="*/ 421939 w 2531635"/>
              <a:gd name="connsiteY2" fmla="*/ 0 h 2404901"/>
              <a:gd name="connsiteX3" fmla="*/ 421939 w 2531635"/>
              <a:gd name="connsiteY3" fmla="*/ 0 h 2404901"/>
              <a:gd name="connsiteX4" fmla="*/ 719406 w 2531635"/>
              <a:gd name="connsiteY4" fmla="*/ 0 h 2404901"/>
              <a:gd name="connsiteX5" fmla="*/ 1054848 w 2531635"/>
              <a:gd name="connsiteY5" fmla="*/ 0 h 2404901"/>
              <a:gd name="connsiteX6" fmla="*/ 1614348 w 2531635"/>
              <a:gd name="connsiteY6" fmla="*/ 0 h 2404901"/>
              <a:gd name="connsiteX7" fmla="*/ 2130810 w 2531635"/>
              <a:gd name="connsiteY7" fmla="*/ 0 h 2404901"/>
              <a:gd name="connsiteX8" fmla="*/ 2531635 w 2531635"/>
              <a:gd name="connsiteY8" fmla="*/ 400825 h 2404901"/>
              <a:gd name="connsiteX9" fmla="*/ 2531635 w 2531635"/>
              <a:gd name="connsiteY9" fmla="*/ 400817 h 2404901"/>
              <a:gd name="connsiteX10" fmla="*/ 2531635 w 2531635"/>
              <a:gd name="connsiteY10" fmla="*/ 400817 h 2404901"/>
              <a:gd name="connsiteX11" fmla="*/ 2531635 w 2531635"/>
              <a:gd name="connsiteY11" fmla="*/ 695417 h 2404901"/>
              <a:gd name="connsiteX12" fmla="*/ 2531635 w 2531635"/>
              <a:gd name="connsiteY12" fmla="*/ 1002042 h 2404901"/>
              <a:gd name="connsiteX13" fmla="*/ 2531635 w 2531635"/>
              <a:gd name="connsiteY13" fmla="*/ 1493039 h 2404901"/>
              <a:gd name="connsiteX14" fmla="*/ 2531635 w 2531635"/>
              <a:gd name="connsiteY14" fmla="*/ 2004076 h 2404901"/>
              <a:gd name="connsiteX15" fmla="*/ 2130810 w 2531635"/>
              <a:gd name="connsiteY15" fmla="*/ 2404901 h 2404901"/>
              <a:gd name="connsiteX16" fmla="*/ 1625108 w 2531635"/>
              <a:gd name="connsiteY16" fmla="*/ 2404901 h 2404901"/>
              <a:gd name="connsiteX17" fmla="*/ 1054848 w 2531635"/>
              <a:gd name="connsiteY17" fmla="*/ 2404901 h 2404901"/>
              <a:gd name="connsiteX18" fmla="*/ 757381 w 2531635"/>
              <a:gd name="connsiteY18" fmla="*/ 2404901 h 2404901"/>
              <a:gd name="connsiteX19" fmla="*/ 421939 w 2531635"/>
              <a:gd name="connsiteY19" fmla="*/ 2404901 h 2404901"/>
              <a:gd name="connsiteX20" fmla="*/ 421939 w 2531635"/>
              <a:gd name="connsiteY20" fmla="*/ 2404901 h 2404901"/>
              <a:gd name="connsiteX21" fmla="*/ 400825 w 2531635"/>
              <a:gd name="connsiteY21" fmla="*/ 2404901 h 2404901"/>
              <a:gd name="connsiteX22" fmla="*/ 0 w 2531635"/>
              <a:gd name="connsiteY22" fmla="*/ 2004076 h 2404901"/>
              <a:gd name="connsiteX23" fmla="*/ 0 w 2531635"/>
              <a:gd name="connsiteY23" fmla="*/ 1533120 h 2404901"/>
              <a:gd name="connsiteX24" fmla="*/ 0 w 2531635"/>
              <a:gd name="connsiteY24" fmla="*/ 1002042 h 2404901"/>
              <a:gd name="connsiteX25" fmla="*/ -284561 w 2531635"/>
              <a:gd name="connsiteY25" fmla="*/ 636256 h 2404901"/>
              <a:gd name="connsiteX26" fmla="*/ -605449 w 2531635"/>
              <a:gd name="connsiteY26" fmla="*/ 223773 h 2404901"/>
              <a:gd name="connsiteX27" fmla="*/ -908173 w 2531635"/>
              <a:gd name="connsiteY27" fmla="*/ -165361 h 2404901"/>
              <a:gd name="connsiteX28" fmla="*/ -454087 w 2531635"/>
              <a:gd name="connsiteY28" fmla="*/ 117728 h 2404901"/>
              <a:gd name="connsiteX29" fmla="*/ 0 w 2531635"/>
              <a:gd name="connsiteY29" fmla="*/ 400817 h 2404901"/>
              <a:gd name="connsiteX30" fmla="*/ 0 w 2531635"/>
              <a:gd name="connsiteY30" fmla="*/ 400825 h 240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31635" h="2404901" fill="none" extrusionOk="0">
                <a:moveTo>
                  <a:pt x="0" y="400825"/>
                </a:moveTo>
                <a:cubicBezTo>
                  <a:pt x="-42278" y="226005"/>
                  <a:pt x="146566" y="-5892"/>
                  <a:pt x="400825" y="0"/>
                </a:cubicBezTo>
                <a:cubicBezTo>
                  <a:pt x="405695" y="-1223"/>
                  <a:pt x="412685" y="776"/>
                  <a:pt x="421939" y="0"/>
                </a:cubicBezTo>
                <a:lnTo>
                  <a:pt x="421939" y="0"/>
                </a:lnTo>
                <a:cubicBezTo>
                  <a:pt x="563483" y="-34739"/>
                  <a:pt x="583604" y="33488"/>
                  <a:pt x="719406" y="0"/>
                </a:cubicBezTo>
                <a:cubicBezTo>
                  <a:pt x="855208" y="-33488"/>
                  <a:pt x="961551" y="34129"/>
                  <a:pt x="1054848" y="0"/>
                </a:cubicBezTo>
                <a:cubicBezTo>
                  <a:pt x="1246095" y="-47200"/>
                  <a:pt x="1425376" y="55356"/>
                  <a:pt x="1614348" y="0"/>
                </a:cubicBezTo>
                <a:cubicBezTo>
                  <a:pt x="1803320" y="-55356"/>
                  <a:pt x="1892729" y="57214"/>
                  <a:pt x="2130810" y="0"/>
                </a:cubicBezTo>
                <a:cubicBezTo>
                  <a:pt x="2346923" y="4529"/>
                  <a:pt x="2490819" y="134940"/>
                  <a:pt x="2531635" y="400825"/>
                </a:cubicBezTo>
                <a:lnTo>
                  <a:pt x="2531635" y="400817"/>
                </a:lnTo>
                <a:lnTo>
                  <a:pt x="2531635" y="400817"/>
                </a:lnTo>
                <a:cubicBezTo>
                  <a:pt x="2550794" y="526071"/>
                  <a:pt x="2501501" y="567236"/>
                  <a:pt x="2531635" y="695417"/>
                </a:cubicBezTo>
                <a:cubicBezTo>
                  <a:pt x="2561769" y="823598"/>
                  <a:pt x="2510483" y="930612"/>
                  <a:pt x="2531635" y="1002042"/>
                </a:cubicBezTo>
                <a:cubicBezTo>
                  <a:pt x="2555905" y="1204066"/>
                  <a:pt x="2495113" y="1261079"/>
                  <a:pt x="2531635" y="1493039"/>
                </a:cubicBezTo>
                <a:cubicBezTo>
                  <a:pt x="2568157" y="1724999"/>
                  <a:pt x="2505087" y="1757347"/>
                  <a:pt x="2531635" y="2004076"/>
                </a:cubicBezTo>
                <a:cubicBezTo>
                  <a:pt x="2564100" y="2187647"/>
                  <a:pt x="2390207" y="2399646"/>
                  <a:pt x="2130810" y="2404901"/>
                </a:cubicBezTo>
                <a:cubicBezTo>
                  <a:pt x="1989220" y="2410494"/>
                  <a:pt x="1777070" y="2403976"/>
                  <a:pt x="1625108" y="2404901"/>
                </a:cubicBezTo>
                <a:cubicBezTo>
                  <a:pt x="1473146" y="2405826"/>
                  <a:pt x="1281182" y="2345372"/>
                  <a:pt x="1054848" y="2404901"/>
                </a:cubicBezTo>
                <a:cubicBezTo>
                  <a:pt x="968091" y="2414730"/>
                  <a:pt x="877351" y="2392526"/>
                  <a:pt x="757381" y="2404901"/>
                </a:cubicBezTo>
                <a:cubicBezTo>
                  <a:pt x="637411" y="2417276"/>
                  <a:pt x="492592" y="2377838"/>
                  <a:pt x="421939" y="2404901"/>
                </a:cubicBezTo>
                <a:lnTo>
                  <a:pt x="421939" y="2404901"/>
                </a:lnTo>
                <a:cubicBezTo>
                  <a:pt x="415629" y="2405001"/>
                  <a:pt x="407796" y="2403745"/>
                  <a:pt x="400825" y="2404901"/>
                </a:cubicBezTo>
                <a:cubicBezTo>
                  <a:pt x="116207" y="2418606"/>
                  <a:pt x="-3224" y="2236429"/>
                  <a:pt x="0" y="2004076"/>
                </a:cubicBezTo>
                <a:cubicBezTo>
                  <a:pt x="-36978" y="1813483"/>
                  <a:pt x="21555" y="1673419"/>
                  <a:pt x="0" y="1533120"/>
                </a:cubicBezTo>
                <a:cubicBezTo>
                  <a:pt x="-21555" y="1392821"/>
                  <a:pt x="8088" y="1218300"/>
                  <a:pt x="0" y="1002042"/>
                </a:cubicBezTo>
                <a:cubicBezTo>
                  <a:pt x="-100674" y="934692"/>
                  <a:pt x="-115088" y="772132"/>
                  <a:pt x="-284561" y="636256"/>
                </a:cubicBezTo>
                <a:cubicBezTo>
                  <a:pt x="-454034" y="500380"/>
                  <a:pt x="-512481" y="302707"/>
                  <a:pt x="-605449" y="223773"/>
                </a:cubicBezTo>
                <a:cubicBezTo>
                  <a:pt x="-698417" y="144839"/>
                  <a:pt x="-739736" y="-17959"/>
                  <a:pt x="-908173" y="-165361"/>
                </a:cubicBezTo>
                <a:cubicBezTo>
                  <a:pt x="-671508" y="-65715"/>
                  <a:pt x="-687160" y="40202"/>
                  <a:pt x="-454087" y="117728"/>
                </a:cubicBezTo>
                <a:cubicBezTo>
                  <a:pt x="-221014" y="195254"/>
                  <a:pt x="-199648" y="314593"/>
                  <a:pt x="0" y="400817"/>
                </a:cubicBezTo>
                <a:lnTo>
                  <a:pt x="0" y="400825"/>
                </a:lnTo>
                <a:close/>
              </a:path>
              <a:path w="2531635" h="2404901" stroke="0" extrusionOk="0">
                <a:moveTo>
                  <a:pt x="0" y="400825"/>
                </a:moveTo>
                <a:cubicBezTo>
                  <a:pt x="6679" y="198525"/>
                  <a:pt x="211896" y="-20258"/>
                  <a:pt x="400825" y="0"/>
                </a:cubicBezTo>
                <a:cubicBezTo>
                  <a:pt x="408825" y="-225"/>
                  <a:pt x="412821" y="1366"/>
                  <a:pt x="421939" y="0"/>
                </a:cubicBezTo>
                <a:lnTo>
                  <a:pt x="421939" y="0"/>
                </a:lnTo>
                <a:cubicBezTo>
                  <a:pt x="490209" y="-31498"/>
                  <a:pt x="593312" y="1258"/>
                  <a:pt x="738394" y="0"/>
                </a:cubicBezTo>
                <a:cubicBezTo>
                  <a:pt x="883476" y="-1258"/>
                  <a:pt x="898718" y="4277"/>
                  <a:pt x="1054848" y="0"/>
                </a:cubicBezTo>
                <a:cubicBezTo>
                  <a:pt x="1305678" y="-18014"/>
                  <a:pt x="1374993" y="44527"/>
                  <a:pt x="1582069" y="0"/>
                </a:cubicBezTo>
                <a:cubicBezTo>
                  <a:pt x="1789145" y="-44527"/>
                  <a:pt x="1888817" y="56160"/>
                  <a:pt x="2130810" y="0"/>
                </a:cubicBezTo>
                <a:cubicBezTo>
                  <a:pt x="2359868" y="19169"/>
                  <a:pt x="2521986" y="157712"/>
                  <a:pt x="2531635" y="400825"/>
                </a:cubicBezTo>
                <a:lnTo>
                  <a:pt x="2531635" y="400817"/>
                </a:lnTo>
                <a:lnTo>
                  <a:pt x="2531635" y="400817"/>
                </a:lnTo>
                <a:cubicBezTo>
                  <a:pt x="2552223" y="475216"/>
                  <a:pt x="2515259" y="623013"/>
                  <a:pt x="2531635" y="689405"/>
                </a:cubicBezTo>
                <a:cubicBezTo>
                  <a:pt x="2548011" y="755797"/>
                  <a:pt x="2516162" y="917889"/>
                  <a:pt x="2531635" y="1002042"/>
                </a:cubicBezTo>
                <a:cubicBezTo>
                  <a:pt x="2541011" y="1220708"/>
                  <a:pt x="2496750" y="1357689"/>
                  <a:pt x="2531635" y="1483018"/>
                </a:cubicBezTo>
                <a:cubicBezTo>
                  <a:pt x="2566520" y="1608347"/>
                  <a:pt x="2473781" y="1882173"/>
                  <a:pt x="2531635" y="2004076"/>
                </a:cubicBezTo>
                <a:cubicBezTo>
                  <a:pt x="2527750" y="2210919"/>
                  <a:pt x="2333498" y="2393239"/>
                  <a:pt x="2130810" y="2404901"/>
                </a:cubicBezTo>
                <a:cubicBezTo>
                  <a:pt x="1882467" y="2433495"/>
                  <a:pt x="1766944" y="2385819"/>
                  <a:pt x="1592829" y="2404901"/>
                </a:cubicBezTo>
                <a:cubicBezTo>
                  <a:pt x="1418714" y="2423983"/>
                  <a:pt x="1170089" y="2398439"/>
                  <a:pt x="1054848" y="2404901"/>
                </a:cubicBezTo>
                <a:cubicBezTo>
                  <a:pt x="939191" y="2430163"/>
                  <a:pt x="863009" y="2368508"/>
                  <a:pt x="751052" y="2404901"/>
                </a:cubicBezTo>
                <a:cubicBezTo>
                  <a:pt x="639095" y="2441294"/>
                  <a:pt x="522058" y="2366037"/>
                  <a:pt x="421939" y="2404901"/>
                </a:cubicBezTo>
                <a:lnTo>
                  <a:pt x="421939" y="2404901"/>
                </a:lnTo>
                <a:cubicBezTo>
                  <a:pt x="416718" y="2405255"/>
                  <a:pt x="408330" y="2402581"/>
                  <a:pt x="400825" y="2404901"/>
                </a:cubicBezTo>
                <a:cubicBezTo>
                  <a:pt x="146108" y="2425992"/>
                  <a:pt x="40852" y="2234151"/>
                  <a:pt x="0" y="2004076"/>
                </a:cubicBezTo>
                <a:cubicBezTo>
                  <a:pt x="-56126" y="1866047"/>
                  <a:pt x="40428" y="1722588"/>
                  <a:pt x="0" y="1493039"/>
                </a:cubicBezTo>
                <a:cubicBezTo>
                  <a:pt x="-40428" y="1263490"/>
                  <a:pt x="5850" y="1169402"/>
                  <a:pt x="0" y="1002042"/>
                </a:cubicBezTo>
                <a:cubicBezTo>
                  <a:pt x="-115874" y="927449"/>
                  <a:pt x="-196949" y="736018"/>
                  <a:pt x="-275479" y="647930"/>
                </a:cubicBezTo>
                <a:cubicBezTo>
                  <a:pt x="-354009" y="559842"/>
                  <a:pt x="-480582" y="366971"/>
                  <a:pt x="-550958" y="293818"/>
                </a:cubicBezTo>
                <a:cubicBezTo>
                  <a:pt x="-621334" y="220665"/>
                  <a:pt x="-785195" y="-33830"/>
                  <a:pt x="-908173" y="-165361"/>
                </a:cubicBezTo>
                <a:cubicBezTo>
                  <a:pt x="-760756" y="-148915"/>
                  <a:pt x="-617697" y="41945"/>
                  <a:pt x="-435923" y="129052"/>
                </a:cubicBezTo>
                <a:cubicBezTo>
                  <a:pt x="-254149" y="216159"/>
                  <a:pt x="-114359" y="353812"/>
                  <a:pt x="0" y="400817"/>
                </a:cubicBezTo>
                <a:lnTo>
                  <a:pt x="0" y="400825"/>
                </a:lnTo>
                <a:close/>
              </a:path>
            </a:pathLst>
          </a:custGeom>
          <a:solidFill>
            <a:schemeClr val="tx2">
              <a:lumMod val="60000"/>
              <a:lumOff val="40000"/>
            </a:schemeClr>
          </a:solidFill>
          <a:ln>
            <a:solidFill>
              <a:srgbClr val="C00000"/>
            </a:solidFill>
            <a:extLst>
              <a:ext uri="{C807C97D-BFC1-408E-A445-0C87EB9F89A2}">
                <ask:lineSketchStyleProps xmlns:ask="http://schemas.microsoft.com/office/drawing/2018/sketchyshapes" sd="2980688442">
                  <a:prstGeom prst="wedgeRoundRectCallout">
                    <a:avLst>
                      <a:gd name="adj1" fmla="val -85873"/>
                      <a:gd name="adj2" fmla="val -56876"/>
                      <a:gd name="adj3" fmla="val 16667"/>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lstStyle/>
          <a:p>
            <a:r>
              <a:rPr lang="nl-NL" sz="1100" b="1" dirty="0"/>
              <a:t>Cloud Native:</a:t>
            </a:r>
            <a:br>
              <a:rPr lang="nl-NL" sz="1050" dirty="0"/>
            </a:br>
            <a:r>
              <a:rPr lang="nl-NL" sz="1050" dirty="0"/>
              <a:t>Platform Services</a:t>
            </a:r>
          </a:p>
          <a:p>
            <a:r>
              <a:rPr lang="nl-NL" sz="1050" dirty="0" err="1"/>
              <a:t>Managed</a:t>
            </a:r>
            <a:endParaRPr lang="nl-NL" sz="1050" dirty="0"/>
          </a:p>
          <a:p>
            <a:r>
              <a:rPr lang="nl-NL" sz="1050" dirty="0"/>
              <a:t>Quick </a:t>
            </a:r>
            <a:r>
              <a:rPr lang="nl-NL" sz="1050" dirty="0" err="1"/>
              <a:t>Provision</a:t>
            </a:r>
            <a:r>
              <a:rPr lang="nl-NL" sz="1050" dirty="0"/>
              <a:t> &amp; </a:t>
            </a:r>
            <a:r>
              <a:rPr lang="nl-NL" sz="1050" dirty="0" err="1"/>
              <a:t>Decommission</a:t>
            </a:r>
            <a:endParaRPr lang="nl-NL" sz="1050" dirty="0"/>
          </a:p>
          <a:p>
            <a:r>
              <a:rPr lang="nl-NL" sz="1050" dirty="0"/>
              <a:t>Distributed</a:t>
            </a:r>
          </a:p>
          <a:p>
            <a:r>
              <a:rPr lang="nl-NL" sz="1050" dirty="0" err="1"/>
              <a:t>Automated</a:t>
            </a:r>
            <a:endParaRPr lang="nl-NL" sz="1050" dirty="0"/>
          </a:p>
          <a:p>
            <a:r>
              <a:rPr lang="nl-NL" sz="1050" dirty="0" err="1"/>
              <a:t>Pay</a:t>
            </a:r>
            <a:r>
              <a:rPr lang="nl-NL" sz="1050" dirty="0"/>
              <a:t> per </a:t>
            </a:r>
            <a:r>
              <a:rPr lang="nl-NL" sz="1050" dirty="0" err="1"/>
              <a:t>use</a:t>
            </a:r>
            <a:r>
              <a:rPr lang="nl-NL" sz="1050" dirty="0"/>
              <a:t>/TCO</a:t>
            </a:r>
          </a:p>
          <a:p>
            <a:r>
              <a:rPr lang="nl-NL" sz="1050" dirty="0" err="1"/>
              <a:t>Vendor</a:t>
            </a:r>
            <a:r>
              <a:rPr lang="nl-NL" sz="1050" dirty="0"/>
              <a:t> takes </a:t>
            </a:r>
            <a:r>
              <a:rPr lang="nl-NL" sz="1050" dirty="0" err="1"/>
              <a:t>runtime</a:t>
            </a:r>
            <a:r>
              <a:rPr lang="nl-NL" sz="1050" dirty="0"/>
              <a:t> </a:t>
            </a:r>
            <a:r>
              <a:rPr lang="nl-NL" sz="1050" dirty="0" err="1"/>
              <a:t>responsibility</a:t>
            </a:r>
            <a:endParaRPr lang="nl-NL" sz="1050" dirty="0"/>
          </a:p>
          <a:p>
            <a:r>
              <a:rPr lang="nl-NL" sz="1050" dirty="0"/>
              <a:t>Enterprise </a:t>
            </a:r>
            <a:r>
              <a:rPr lang="nl-NL" sz="1050" dirty="0" err="1"/>
              <a:t>grade</a:t>
            </a:r>
            <a:r>
              <a:rPr lang="nl-NL" sz="1050" dirty="0"/>
              <a:t> platform for </a:t>
            </a:r>
            <a:r>
              <a:rPr lang="nl-NL" sz="1050" dirty="0" err="1"/>
              <a:t>all</a:t>
            </a:r>
            <a:r>
              <a:rPr lang="nl-NL" sz="1050" dirty="0"/>
              <a:t> Security &amp; Availability</a:t>
            </a:r>
          </a:p>
          <a:p>
            <a:r>
              <a:rPr lang="nl-NL" sz="1050" dirty="0" err="1"/>
              <a:t>Scale</a:t>
            </a:r>
            <a:endParaRPr lang="nl-NL" sz="1050" dirty="0"/>
          </a:p>
          <a:p>
            <a:r>
              <a:rPr lang="nl-NL" sz="1050" dirty="0" err="1"/>
              <a:t>Ops</a:t>
            </a:r>
            <a:r>
              <a:rPr lang="nl-NL" sz="1050" dirty="0"/>
              <a:t> </a:t>
            </a:r>
            <a:r>
              <a:rPr lang="nl-NL" sz="1050" dirty="0" err="1"/>
              <a:t>facilities</a:t>
            </a:r>
            <a:r>
              <a:rPr lang="nl-NL" sz="1050" dirty="0"/>
              <a:t> (monitor, log, </a:t>
            </a:r>
            <a:r>
              <a:rPr lang="nl-NL" sz="1050" dirty="0" err="1"/>
              <a:t>failover</a:t>
            </a:r>
            <a:r>
              <a:rPr lang="nl-NL" sz="1050" dirty="0"/>
              <a:t>)</a:t>
            </a:r>
          </a:p>
          <a:p>
            <a:r>
              <a:rPr lang="nl-NL" sz="1050" i="1" dirty="0"/>
              <a:t>Rapid </a:t>
            </a:r>
            <a:r>
              <a:rPr lang="nl-NL" sz="1050" i="1" dirty="0" err="1"/>
              <a:t>Innovation</a:t>
            </a:r>
            <a:r>
              <a:rPr lang="nl-NL" sz="1050" i="1" dirty="0"/>
              <a:t> (new services, new features, new pricing)</a:t>
            </a:r>
            <a:endParaRPr lang="en-NL" sz="1050" dirty="0"/>
          </a:p>
        </p:txBody>
      </p:sp>
      <p:sp>
        <p:nvSpPr>
          <p:cNvPr id="6" name="Oval 5">
            <a:extLst>
              <a:ext uri="{FF2B5EF4-FFF2-40B4-BE49-F238E27FC236}">
                <a16:creationId xmlns:a16="http://schemas.microsoft.com/office/drawing/2014/main" id="{3783C700-D1AB-41DF-B814-36AA99EED4A0}"/>
              </a:ext>
            </a:extLst>
          </p:cNvPr>
          <p:cNvSpPr/>
          <p:nvPr/>
        </p:nvSpPr>
        <p:spPr>
          <a:xfrm>
            <a:off x="2025660" y="1420020"/>
            <a:ext cx="1940331" cy="94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0D1B78-E867-4FE5-BACE-5B2EC4712D1C}"/>
              </a:ext>
            </a:extLst>
          </p:cNvPr>
          <p:cNvSpPr/>
          <p:nvPr/>
        </p:nvSpPr>
        <p:spPr>
          <a:xfrm>
            <a:off x="2653128" y="2099882"/>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8" name="Graphic 7">
            <a:extLst>
              <a:ext uri="{FF2B5EF4-FFF2-40B4-BE49-F238E27FC236}">
                <a16:creationId xmlns:a16="http://schemas.microsoft.com/office/drawing/2014/main" id="{3C9D6498-01B2-4F35-8488-30AFE4C2C7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5589" y="1593903"/>
            <a:ext cx="496952" cy="496952"/>
          </a:xfrm>
          <a:prstGeom prst="rect">
            <a:avLst/>
          </a:prstGeom>
        </p:spPr>
      </p:pic>
      <p:sp>
        <p:nvSpPr>
          <p:cNvPr id="9" name="Rectangle 8">
            <a:extLst>
              <a:ext uri="{FF2B5EF4-FFF2-40B4-BE49-F238E27FC236}">
                <a16:creationId xmlns:a16="http://schemas.microsoft.com/office/drawing/2014/main" id="{04A02ED0-4B87-4412-B069-E8521E839C15}"/>
              </a:ext>
            </a:extLst>
          </p:cNvPr>
          <p:cNvSpPr/>
          <p:nvPr/>
        </p:nvSpPr>
        <p:spPr>
          <a:xfrm>
            <a:off x="7193280" y="3429000"/>
            <a:ext cx="1165860" cy="708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423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250"/>
                                  </p:stCondLst>
                                  <p:childTnLst>
                                    <p:set>
                                      <p:cBhvr>
                                        <p:cTn id="35" dur="1" fill="hold">
                                          <p:stCondLst>
                                            <p:cond delay="0"/>
                                          </p:stCondLst>
                                        </p:cTn>
                                        <p:tgtEl>
                                          <p:spTgt spid="3">
                                            <p:txEl>
                                              <p:pRg st="1" end="1"/>
                                            </p:txEl>
                                          </p:spTgt>
                                        </p:tgtEl>
                                        <p:attrNameLst>
                                          <p:attrName>style.visibility</p:attrName>
                                        </p:attrNameLst>
                                      </p:cBhvr>
                                      <p:to>
                                        <p:strVal val="visible"/>
                                      </p:to>
                                    </p:set>
                                  </p:childTnLst>
                                </p:cTn>
                              </p:par>
                            </p:childTnLst>
                          </p:cTn>
                        </p:par>
                        <p:par>
                          <p:cTn id="36" fill="hold">
                            <p:stCondLst>
                              <p:cond delay="250"/>
                            </p:stCondLst>
                            <p:childTnLst>
                              <p:par>
                                <p:cTn id="37" presetID="1" presetClass="entr" presetSubtype="0" fill="hold" grpId="0" nodeType="afterEffect">
                                  <p:stCondLst>
                                    <p:cond delay="25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grpId="0" nodeType="afterEffect">
                                  <p:stCondLst>
                                    <p:cond delay="250"/>
                                  </p:stCondLst>
                                  <p:childTnLst>
                                    <p:set>
                                      <p:cBhvr>
                                        <p:cTn id="41" dur="1" fill="hold">
                                          <p:stCondLst>
                                            <p:cond delay="0"/>
                                          </p:stCondLst>
                                        </p:cTn>
                                        <p:tgtEl>
                                          <p:spTgt spid="3">
                                            <p:txEl>
                                              <p:pRg st="3" end="3"/>
                                            </p:txEl>
                                          </p:spTgt>
                                        </p:tgtEl>
                                        <p:attrNameLst>
                                          <p:attrName>style.visibility</p:attrName>
                                        </p:attrNameLst>
                                      </p:cBhvr>
                                      <p:to>
                                        <p:strVal val="visible"/>
                                      </p:to>
                                    </p:set>
                                  </p:childTnLst>
                                </p:cTn>
                              </p:par>
                            </p:childTnLst>
                          </p:cTn>
                        </p:par>
                        <p:par>
                          <p:cTn id="42" fill="hold">
                            <p:stCondLst>
                              <p:cond delay="750"/>
                            </p:stCondLst>
                            <p:childTnLst>
                              <p:par>
                                <p:cTn id="43" presetID="1" presetClass="entr" presetSubtype="0" fill="hold" grpId="0" nodeType="afterEffect">
                                  <p:stCondLst>
                                    <p:cond delay="25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childTnLst>
                          </p:cTn>
                        </p:par>
                        <p:par>
                          <p:cTn id="45" fill="hold">
                            <p:stCondLst>
                              <p:cond delay="1000"/>
                            </p:stCondLst>
                            <p:childTnLst>
                              <p:par>
                                <p:cTn id="46" presetID="1" presetClass="entr" presetSubtype="0" fill="hold" grpId="0" nodeType="afterEffect">
                                  <p:stCondLst>
                                    <p:cond delay="250"/>
                                  </p:stCondLst>
                                  <p:childTnLst>
                                    <p:set>
                                      <p:cBhvr>
                                        <p:cTn id="47" dur="1" fill="hold">
                                          <p:stCondLst>
                                            <p:cond delay="0"/>
                                          </p:stCondLst>
                                        </p:cTn>
                                        <p:tgtEl>
                                          <p:spTgt spid="3">
                                            <p:txEl>
                                              <p:pRg st="5" end="5"/>
                                            </p:txEl>
                                          </p:spTgt>
                                        </p:tgtEl>
                                        <p:attrNameLst>
                                          <p:attrName>style.visibility</p:attrName>
                                        </p:attrNameLst>
                                      </p:cBhvr>
                                      <p:to>
                                        <p:strVal val="visible"/>
                                      </p:to>
                                    </p:set>
                                  </p:childTnLst>
                                </p:cTn>
                              </p:par>
                              <p:par>
                                <p:cTn id="48" presetID="1" presetClass="entr" presetSubtype="0" fill="hold" grpId="0" nodeType="withEffect">
                                  <p:stCondLst>
                                    <p:cond delay="250"/>
                                  </p:stCondLst>
                                  <p:childTnLst>
                                    <p:set>
                                      <p:cBhvr>
                                        <p:cTn id="49" dur="1" fill="hold">
                                          <p:stCondLst>
                                            <p:cond delay="0"/>
                                          </p:stCondLst>
                                        </p:cTn>
                                        <p:tgtEl>
                                          <p:spTgt spid="3">
                                            <p:txEl>
                                              <p:pRg st="6" end="6"/>
                                            </p:txEl>
                                          </p:spTgt>
                                        </p:tgtEl>
                                        <p:attrNameLst>
                                          <p:attrName>style.visibility</p:attrName>
                                        </p:attrNameLst>
                                      </p:cBhvr>
                                      <p:to>
                                        <p:strVal val="visible"/>
                                      </p:to>
                                    </p:set>
                                  </p:childTnLst>
                                </p:cTn>
                              </p:par>
                            </p:childTnLst>
                          </p:cTn>
                        </p:par>
                        <p:par>
                          <p:cTn id="50" fill="hold">
                            <p:stCondLst>
                              <p:cond delay="1250"/>
                            </p:stCondLst>
                            <p:childTnLst>
                              <p:par>
                                <p:cTn id="51" presetID="1" presetClass="exit" presetSubtype="0" fill="hold" grpId="0" nodeType="afterEffect">
                                  <p:stCondLst>
                                    <p:cond delay="0"/>
                                  </p:stCondLst>
                                  <p:childTnLst>
                                    <p:set>
                                      <p:cBhvr>
                                        <p:cTn id="52" dur="1" fill="hold">
                                          <p:stCondLst>
                                            <p:cond delay="0"/>
                                          </p:stCondLst>
                                        </p:cTn>
                                        <p:tgtEl>
                                          <p:spTgt spid="9"/>
                                        </p:tgtEl>
                                        <p:attrNameLst>
                                          <p:attrName>style.visibility</p:attrName>
                                        </p:attrNameLst>
                                      </p:cBhvr>
                                      <p:to>
                                        <p:strVal val="hidden"/>
                                      </p:to>
                                    </p:set>
                                  </p:childTnLst>
                                </p:cTn>
                              </p:par>
                              <p:par>
                                <p:cTn id="53" presetID="38" presetClass="path" presetSubtype="0" accel="50000" decel="50000" fill="hold" nodeType="withEffect">
                                  <p:stCondLst>
                                    <p:cond delay="0"/>
                                  </p:stCondLst>
                                  <p:childTnLst>
                                    <p:animMotion origin="layout" path="M 0.23004 -0.17376 L 0.19358 -0.25432 L 0.20156 -0.15216 L 0.16511 -0.2321 L 0.17205 -0.12993 L 0.13663 -0.2108 L 0.14341 -0.10864 L 0.10799 -0.18919 L 0.11511 -0.08703 L 0.07847 -0.16697 L 0.08646 -0.06543 L 0.04983 -0.14537 L 0.05799 -0.04382 L 0.02153 -0.12407 L 0.02865 -0.0216 L -0.00712 -0.10247 L -2.22222E-6 -3.7037E-6 " pathEditMode="relative" rAng="9420000" ptsTypes="AAAAAAAAAAAAAAAAA">
                                      <p:cBhvr>
                                        <p:cTn id="54" dur="2000" fill="hold"/>
                                        <p:tgtEl>
                                          <p:spTgt spid="5122"/>
                                        </p:tgtEl>
                                        <p:attrNameLst>
                                          <p:attrName>ppt_x</p:attrName>
                                          <p:attrName>ppt_y</p:attrName>
                                        </p:attrNameLst>
                                      </p:cBhvr>
                                      <p:rCtr x="-12587"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2854-638D-4135-835E-FCE1BDC0D1F8}"/>
              </a:ext>
            </a:extLst>
          </p:cNvPr>
          <p:cNvSpPr>
            <a:spLocks noGrp="1"/>
          </p:cNvSpPr>
          <p:nvPr>
            <p:ph type="title"/>
          </p:nvPr>
        </p:nvSpPr>
        <p:spPr/>
        <p:txBody>
          <a:bodyPr/>
          <a:lstStyle/>
          <a:p>
            <a:r>
              <a:rPr lang="nl-NL" dirty="0" err="1"/>
              <a:t>Characteristics</a:t>
            </a:r>
            <a:r>
              <a:rPr lang="nl-NL" dirty="0"/>
              <a:t> of Cloud Native Applications </a:t>
            </a:r>
            <a:endParaRPr lang="en-NL" dirty="0"/>
          </a:p>
        </p:txBody>
      </p:sp>
      <p:sp>
        <p:nvSpPr>
          <p:cNvPr id="3" name="Content Placeholder 2">
            <a:extLst>
              <a:ext uri="{FF2B5EF4-FFF2-40B4-BE49-F238E27FC236}">
                <a16:creationId xmlns:a16="http://schemas.microsoft.com/office/drawing/2014/main" id="{24D04663-587B-4899-9EE4-93FCE9CB58AC}"/>
              </a:ext>
            </a:extLst>
          </p:cNvPr>
          <p:cNvSpPr>
            <a:spLocks noGrp="1"/>
          </p:cNvSpPr>
          <p:nvPr>
            <p:ph idx="1"/>
          </p:nvPr>
        </p:nvSpPr>
        <p:spPr>
          <a:xfrm>
            <a:off x="720002" y="855315"/>
            <a:ext cx="7921973" cy="3780000"/>
          </a:xfrm>
        </p:spPr>
        <p:txBody>
          <a:bodyPr/>
          <a:lstStyle/>
          <a:p>
            <a:r>
              <a:rPr lang="nl-NL" dirty="0"/>
              <a:t>Modern – born in </a:t>
            </a:r>
            <a:r>
              <a:rPr lang="nl-NL" dirty="0" err="1"/>
              <a:t>the</a:t>
            </a:r>
            <a:r>
              <a:rPr lang="nl-NL" dirty="0"/>
              <a:t> </a:t>
            </a:r>
            <a:r>
              <a:rPr lang="nl-NL" dirty="0" err="1"/>
              <a:t>cloud</a:t>
            </a:r>
            <a:r>
              <a:rPr lang="nl-NL" dirty="0"/>
              <a:t> (era)</a:t>
            </a:r>
          </a:p>
          <a:p>
            <a:r>
              <a:rPr lang="nl-NL" dirty="0" err="1"/>
              <a:t>Emphasis</a:t>
            </a:r>
            <a:r>
              <a:rPr lang="nl-NL" dirty="0"/>
              <a:t> on </a:t>
            </a:r>
            <a:r>
              <a:rPr lang="nl-NL" dirty="0" err="1"/>
              <a:t>interaction</a:t>
            </a:r>
            <a:r>
              <a:rPr lang="nl-NL" dirty="0"/>
              <a:t> (</a:t>
            </a:r>
            <a:r>
              <a:rPr lang="nl-NL" dirty="0" err="1"/>
              <a:t>and</a:t>
            </a:r>
            <a:r>
              <a:rPr lang="nl-NL" dirty="0"/>
              <a:t> </a:t>
            </a:r>
            <a:r>
              <a:rPr lang="nl-NL" dirty="0" err="1"/>
              <a:t>decoupling</a:t>
            </a:r>
            <a:r>
              <a:rPr lang="nl-NL" dirty="0"/>
              <a:t>) points: </a:t>
            </a:r>
          </a:p>
          <a:p>
            <a:pPr marL="514350" indent="-285750"/>
            <a:r>
              <a:rPr lang="nl-NL" dirty="0" err="1"/>
              <a:t>Between</a:t>
            </a:r>
            <a:r>
              <a:rPr lang="nl-NL" dirty="0"/>
              <a:t> </a:t>
            </a:r>
            <a:r>
              <a:rPr lang="nl-NL" dirty="0" err="1"/>
              <a:t>custom</a:t>
            </a:r>
            <a:r>
              <a:rPr lang="nl-NL" dirty="0"/>
              <a:t> </a:t>
            </a:r>
            <a:r>
              <a:rPr lang="nl-NL" dirty="0" err="1"/>
              <a:t>components</a:t>
            </a:r>
            <a:r>
              <a:rPr lang="nl-NL" dirty="0"/>
              <a:t>: </a:t>
            </a:r>
            <a:r>
              <a:rPr lang="nl-NL" dirty="0" err="1"/>
              <a:t>APIs</a:t>
            </a:r>
            <a:r>
              <a:rPr lang="nl-NL" dirty="0"/>
              <a:t>, Events / </a:t>
            </a:r>
            <a:r>
              <a:rPr lang="nl-NL" dirty="0" err="1"/>
              <a:t>message</a:t>
            </a:r>
            <a:r>
              <a:rPr lang="nl-NL" dirty="0"/>
              <a:t> format</a:t>
            </a:r>
          </a:p>
          <a:p>
            <a:pPr marL="514350" indent="-285750"/>
            <a:r>
              <a:rPr lang="nl-NL" dirty="0" err="1"/>
              <a:t>From</a:t>
            </a:r>
            <a:r>
              <a:rPr lang="nl-NL" dirty="0"/>
              <a:t> </a:t>
            </a:r>
            <a:r>
              <a:rPr lang="nl-NL" dirty="0" err="1"/>
              <a:t>custom</a:t>
            </a:r>
            <a:r>
              <a:rPr lang="nl-NL" dirty="0"/>
              <a:t> </a:t>
            </a:r>
            <a:r>
              <a:rPr lang="nl-NL" dirty="0" err="1"/>
              <a:t>to</a:t>
            </a:r>
            <a:r>
              <a:rPr lang="nl-NL" dirty="0"/>
              <a:t> PaaS Services: Service </a:t>
            </a:r>
            <a:r>
              <a:rPr lang="nl-NL" dirty="0" err="1"/>
              <a:t>APIs</a:t>
            </a:r>
            <a:r>
              <a:rPr lang="nl-NL" dirty="0"/>
              <a:t>, Formats </a:t>
            </a:r>
            <a:r>
              <a:rPr lang="nl-NL" dirty="0" err="1"/>
              <a:t>and</a:t>
            </a:r>
            <a:r>
              <a:rPr lang="nl-NL" dirty="0"/>
              <a:t> </a:t>
            </a:r>
            <a:r>
              <a:rPr lang="nl-NL" dirty="0" err="1"/>
              <a:t>Protocols</a:t>
            </a:r>
            <a:endParaRPr lang="nl-NL" dirty="0"/>
          </a:p>
          <a:p>
            <a:r>
              <a:rPr lang="nl-NL" dirty="0" err="1"/>
              <a:t>Less</a:t>
            </a:r>
            <a:r>
              <a:rPr lang="nl-NL" dirty="0"/>
              <a:t> </a:t>
            </a:r>
            <a:r>
              <a:rPr lang="nl-NL" dirty="0" err="1"/>
              <a:t>emphasis</a:t>
            </a:r>
            <a:r>
              <a:rPr lang="nl-NL" dirty="0"/>
              <a:t> on [</a:t>
            </a:r>
            <a:r>
              <a:rPr lang="nl-NL" dirty="0" err="1"/>
              <a:t>and</a:t>
            </a:r>
            <a:r>
              <a:rPr lang="nl-NL" dirty="0"/>
              <a:t> </a:t>
            </a:r>
            <a:r>
              <a:rPr lang="nl-NL" dirty="0" err="1"/>
              <a:t>insulation</a:t>
            </a:r>
            <a:r>
              <a:rPr lang="nl-NL" dirty="0"/>
              <a:t> </a:t>
            </a:r>
            <a:r>
              <a:rPr lang="nl-NL" dirty="0" err="1"/>
              <a:t>from</a:t>
            </a:r>
            <a:r>
              <a:rPr lang="nl-NL" dirty="0"/>
              <a:t>?] </a:t>
            </a:r>
            <a:r>
              <a:rPr lang="nl-NL" i="1" dirty="0" err="1"/>
              <a:t>implementation</a:t>
            </a:r>
            <a:r>
              <a:rPr lang="nl-NL" dirty="0"/>
              <a:t> of PaaS (platform) services</a:t>
            </a:r>
          </a:p>
          <a:p>
            <a:pPr lvl="1"/>
            <a:r>
              <a:rPr lang="nl-NL" dirty="0" err="1"/>
              <a:t>Key</a:t>
            </a:r>
            <a:r>
              <a:rPr lang="nl-NL" dirty="0"/>
              <a:t> are </a:t>
            </a:r>
            <a:r>
              <a:rPr lang="nl-NL" dirty="0" err="1"/>
              <a:t>industry</a:t>
            </a:r>
            <a:r>
              <a:rPr lang="nl-NL" dirty="0"/>
              <a:t> standard </a:t>
            </a:r>
            <a:r>
              <a:rPr lang="nl-NL" dirty="0" err="1"/>
              <a:t>APIs</a:t>
            </a:r>
            <a:r>
              <a:rPr lang="nl-NL" dirty="0"/>
              <a:t> </a:t>
            </a:r>
            <a:r>
              <a:rPr lang="nl-NL" dirty="0" err="1"/>
              <a:t>that</a:t>
            </a:r>
            <a:r>
              <a:rPr lang="nl-NL" dirty="0"/>
              <a:t> are </a:t>
            </a:r>
            <a:r>
              <a:rPr lang="nl-NL" dirty="0" err="1"/>
              <a:t>implemented</a:t>
            </a:r>
            <a:r>
              <a:rPr lang="nl-NL" dirty="0"/>
              <a:t> </a:t>
            </a:r>
            <a:r>
              <a:rPr lang="nl-NL" dirty="0" err="1"/>
              <a:t>by</a:t>
            </a:r>
            <a:r>
              <a:rPr lang="nl-NL" dirty="0"/>
              <a:t> </a:t>
            </a:r>
            <a:r>
              <a:rPr lang="nl-NL" dirty="0" err="1"/>
              <a:t>many</a:t>
            </a:r>
            <a:r>
              <a:rPr lang="nl-NL" dirty="0"/>
              <a:t> different services</a:t>
            </a:r>
          </a:p>
          <a:p>
            <a:r>
              <a:rPr lang="nl-NL" dirty="0" err="1"/>
              <a:t>Custom</a:t>
            </a:r>
            <a:r>
              <a:rPr lang="nl-NL" dirty="0"/>
              <a:t> code in small, </a:t>
            </a:r>
            <a:r>
              <a:rPr lang="nl-NL" dirty="0" err="1"/>
              <a:t>simple</a:t>
            </a:r>
            <a:r>
              <a:rPr lang="nl-NL" dirty="0"/>
              <a:t> units</a:t>
            </a:r>
          </a:p>
          <a:p>
            <a:r>
              <a:rPr lang="nl-NL" dirty="0"/>
              <a:t>No explicit </a:t>
            </a:r>
            <a:r>
              <a:rPr lang="nl-NL" dirty="0" err="1"/>
              <a:t>Infrastructure</a:t>
            </a:r>
            <a:r>
              <a:rPr lang="nl-NL" dirty="0"/>
              <a:t> (</a:t>
            </a:r>
            <a:r>
              <a:rPr lang="nl-NL" dirty="0" err="1"/>
              <a:t>serverless</a:t>
            </a:r>
            <a:r>
              <a:rPr lang="nl-NL" dirty="0"/>
              <a:t>, software </a:t>
            </a:r>
            <a:r>
              <a:rPr lang="nl-NL" dirty="0" err="1"/>
              <a:t>defined</a:t>
            </a:r>
            <a:r>
              <a:rPr lang="nl-NL" dirty="0"/>
              <a:t>) &amp; </a:t>
            </a:r>
            <a:r>
              <a:rPr lang="nl-NL" dirty="0" err="1"/>
              <a:t>managed</a:t>
            </a:r>
            <a:r>
              <a:rPr lang="nl-NL" dirty="0"/>
              <a:t> Platform </a:t>
            </a:r>
            <a:r>
              <a:rPr lang="nl-NL" dirty="0" err="1"/>
              <a:t>components</a:t>
            </a:r>
            <a:endParaRPr lang="nl-NL" dirty="0"/>
          </a:p>
          <a:p>
            <a:r>
              <a:rPr lang="nl-NL" dirty="0" err="1"/>
              <a:t>Stateless</a:t>
            </a:r>
            <a:r>
              <a:rPr lang="nl-NL" dirty="0"/>
              <a:t> </a:t>
            </a:r>
            <a:r>
              <a:rPr lang="nl-NL" dirty="0" err="1"/>
              <a:t>and</a:t>
            </a:r>
            <a:r>
              <a:rPr lang="nl-NL" dirty="0"/>
              <a:t> </a:t>
            </a:r>
            <a:r>
              <a:rPr lang="nl-NL" dirty="0" err="1"/>
              <a:t>Dynamically</a:t>
            </a:r>
            <a:r>
              <a:rPr lang="nl-NL" dirty="0"/>
              <a:t> </a:t>
            </a:r>
            <a:r>
              <a:rPr lang="nl-NL" dirty="0" err="1"/>
              <a:t>Scalable</a:t>
            </a:r>
            <a:r>
              <a:rPr lang="nl-NL" dirty="0"/>
              <a:t> (</a:t>
            </a:r>
            <a:r>
              <a:rPr lang="nl-NL" dirty="0" err="1"/>
              <a:t>Elastic</a:t>
            </a:r>
            <a:r>
              <a:rPr lang="nl-NL" dirty="0"/>
              <a:t>) – </a:t>
            </a:r>
            <a:r>
              <a:rPr lang="nl-NL" dirty="0" err="1"/>
              <a:t>expand</a:t>
            </a:r>
            <a:r>
              <a:rPr lang="nl-NL" dirty="0"/>
              <a:t> </a:t>
            </a:r>
            <a:r>
              <a:rPr lang="nl-NL" dirty="0" err="1"/>
              <a:t>and</a:t>
            </a:r>
            <a:r>
              <a:rPr lang="nl-NL" dirty="0"/>
              <a:t> contract</a:t>
            </a:r>
          </a:p>
          <a:p>
            <a:r>
              <a:rPr lang="nl-NL" dirty="0" err="1"/>
              <a:t>Pay</a:t>
            </a:r>
            <a:r>
              <a:rPr lang="nl-NL" dirty="0"/>
              <a:t> per </a:t>
            </a:r>
            <a:r>
              <a:rPr lang="nl-NL" dirty="0" err="1"/>
              <a:t>Use</a:t>
            </a:r>
            <a:endParaRPr lang="nl-NL" dirty="0"/>
          </a:p>
          <a:p>
            <a:r>
              <a:rPr lang="nl-NL" dirty="0"/>
              <a:t>Automation – no hands on ACC </a:t>
            </a:r>
            <a:r>
              <a:rPr lang="nl-NL" dirty="0" err="1"/>
              <a:t>and</a:t>
            </a:r>
            <a:r>
              <a:rPr lang="nl-NL" dirty="0"/>
              <a:t> </a:t>
            </a:r>
            <a:r>
              <a:rPr lang="nl-NL" dirty="0" err="1"/>
              <a:t>Production</a:t>
            </a:r>
            <a:r>
              <a:rPr lang="nl-NL" dirty="0"/>
              <a:t> (speed, </a:t>
            </a:r>
            <a:r>
              <a:rPr lang="nl-NL" dirty="0" err="1"/>
              <a:t>repeatability</a:t>
            </a:r>
            <a:r>
              <a:rPr lang="nl-NL" dirty="0"/>
              <a:t>, </a:t>
            </a:r>
            <a:r>
              <a:rPr lang="nl-NL" dirty="0" err="1"/>
              <a:t>dynamic</a:t>
            </a:r>
            <a:r>
              <a:rPr lang="nl-NL" dirty="0"/>
              <a:t> </a:t>
            </a:r>
            <a:r>
              <a:rPr lang="nl-NL" dirty="0" err="1"/>
              <a:t>adjustment</a:t>
            </a:r>
            <a:r>
              <a:rPr lang="nl-NL" dirty="0"/>
              <a:t>) </a:t>
            </a:r>
          </a:p>
          <a:p>
            <a:pPr lvl="1"/>
            <a:r>
              <a:rPr lang="nl-NL" dirty="0" err="1"/>
              <a:t>Infrastructure</a:t>
            </a:r>
            <a:r>
              <a:rPr lang="nl-NL" dirty="0"/>
              <a:t>/Platform as Code &amp; Application CI/CD [</a:t>
            </a:r>
            <a:r>
              <a:rPr lang="nl-NL" dirty="0" err="1"/>
              <a:t>pipelines</a:t>
            </a:r>
            <a:r>
              <a:rPr lang="nl-NL" dirty="0"/>
              <a:t>]</a:t>
            </a:r>
          </a:p>
          <a:p>
            <a:endParaRPr lang="en-NL" dirty="0"/>
          </a:p>
          <a:p>
            <a:endParaRPr lang="en-NL" dirty="0"/>
          </a:p>
        </p:txBody>
      </p:sp>
      <p:sp>
        <p:nvSpPr>
          <p:cNvPr id="4" name="Footer Placeholder 3">
            <a:extLst>
              <a:ext uri="{FF2B5EF4-FFF2-40B4-BE49-F238E27FC236}">
                <a16:creationId xmlns:a16="http://schemas.microsoft.com/office/drawing/2014/main" id="{6AF3F4AD-9193-4A1C-807F-B51D01D81BE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pic>
        <p:nvPicPr>
          <p:cNvPr id="5" name="Picture 4">
            <a:extLst>
              <a:ext uri="{FF2B5EF4-FFF2-40B4-BE49-F238E27FC236}">
                <a16:creationId xmlns:a16="http://schemas.microsoft.com/office/drawing/2014/main" id="{D0CD6F42-6BCE-4FA5-8DCD-528050B7D274}"/>
              </a:ext>
            </a:extLst>
          </p:cNvPr>
          <p:cNvPicPr>
            <a:picLocks noChangeAspect="1"/>
          </p:cNvPicPr>
          <p:nvPr/>
        </p:nvPicPr>
        <p:blipFill>
          <a:blip r:embed="rId3"/>
          <a:stretch>
            <a:fillRect/>
          </a:stretch>
        </p:blipFill>
        <p:spPr>
          <a:xfrm>
            <a:off x="6445624" y="55420"/>
            <a:ext cx="2590799" cy="1473159"/>
          </a:xfrm>
          <a:prstGeom prst="rect">
            <a:avLst/>
          </a:prstGeom>
          <a:solidFill>
            <a:schemeClr val="bg1"/>
          </a:solidFill>
        </p:spPr>
      </p:pic>
      <p:sp>
        <p:nvSpPr>
          <p:cNvPr id="6" name="Oval 5">
            <a:extLst>
              <a:ext uri="{FF2B5EF4-FFF2-40B4-BE49-F238E27FC236}">
                <a16:creationId xmlns:a16="http://schemas.microsoft.com/office/drawing/2014/main" id="{20CB67E7-AE02-4B7F-928C-ED080E10BED7}"/>
              </a:ext>
            </a:extLst>
          </p:cNvPr>
          <p:cNvSpPr/>
          <p:nvPr/>
        </p:nvSpPr>
        <p:spPr>
          <a:xfrm>
            <a:off x="2901600" y="2764800"/>
            <a:ext cx="1094400"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3347CE0-39AB-402D-B4E0-6D205DFCE67C}"/>
              </a:ext>
            </a:extLst>
          </p:cNvPr>
          <p:cNvSpPr/>
          <p:nvPr/>
        </p:nvSpPr>
        <p:spPr>
          <a:xfrm>
            <a:off x="719998" y="3051315"/>
            <a:ext cx="3348001"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5DE45EF-5917-4BA0-9ADE-BF42F07CFE88}"/>
              </a:ext>
            </a:extLst>
          </p:cNvPr>
          <p:cNvSpPr/>
          <p:nvPr/>
        </p:nvSpPr>
        <p:spPr>
          <a:xfrm>
            <a:off x="719998" y="3633030"/>
            <a:ext cx="1252803"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D955C3E-08F5-403C-9FC4-192F944D3F3C}"/>
              </a:ext>
            </a:extLst>
          </p:cNvPr>
          <p:cNvSpPr/>
          <p:nvPr/>
        </p:nvSpPr>
        <p:spPr>
          <a:xfrm>
            <a:off x="835197" y="871200"/>
            <a:ext cx="777604"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EFC27CD-48CA-49E7-9E8A-DC90DFB75014}"/>
              </a:ext>
            </a:extLst>
          </p:cNvPr>
          <p:cNvSpPr/>
          <p:nvPr/>
        </p:nvSpPr>
        <p:spPr>
          <a:xfrm>
            <a:off x="799198" y="3306173"/>
            <a:ext cx="1252803"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463D6A6-06FD-41CC-98DE-7BF95160C1C0}"/>
              </a:ext>
            </a:extLst>
          </p:cNvPr>
          <p:cNvSpPr/>
          <p:nvPr/>
        </p:nvSpPr>
        <p:spPr>
          <a:xfrm>
            <a:off x="2190000" y="2478285"/>
            <a:ext cx="1806000"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72D336-E1FF-4632-9C7C-48BE8B254722}"/>
              </a:ext>
            </a:extLst>
          </p:cNvPr>
          <p:cNvSpPr/>
          <p:nvPr/>
        </p:nvSpPr>
        <p:spPr>
          <a:xfrm>
            <a:off x="5385597" y="4017355"/>
            <a:ext cx="3493265"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Functions</a:t>
            </a:r>
          </a:p>
        </p:txBody>
      </p:sp>
      <p:sp>
        <p:nvSpPr>
          <p:cNvPr id="13" name="Oval 12">
            <a:extLst>
              <a:ext uri="{FF2B5EF4-FFF2-40B4-BE49-F238E27FC236}">
                <a16:creationId xmlns:a16="http://schemas.microsoft.com/office/drawing/2014/main" id="{BB3ED197-B7E3-45A6-94C3-0199CDBD1D98}"/>
              </a:ext>
            </a:extLst>
          </p:cNvPr>
          <p:cNvSpPr/>
          <p:nvPr/>
        </p:nvSpPr>
        <p:spPr>
          <a:xfrm>
            <a:off x="4968000" y="4154400"/>
            <a:ext cx="4075200" cy="76023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710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0"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P spid="9" grpId="0" animBg="1"/>
      <p:bldP spid="10" grpId="0" animBg="1"/>
      <p:bldP spid="11" grpId="0" animBg="1"/>
      <p:bldP spid="12" grpId="0"/>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err="1"/>
              <a:t>Thank</a:t>
            </a:r>
            <a:r>
              <a:rPr lang="nl-NL" dirty="0"/>
              <a:t> </a:t>
            </a:r>
            <a:r>
              <a:rPr lang="nl-NL" dirty="0" err="1"/>
              <a:t>you</a:t>
            </a:r>
            <a:r>
              <a:rPr lang="nl-NL" dirty="0"/>
              <a:t> </a:t>
            </a:r>
            <a:br>
              <a:rPr lang="nl-NL" dirty="0"/>
            </a:br>
            <a:r>
              <a:rPr lang="nl-NL" dirty="0"/>
              <a:t>for </a:t>
            </a:r>
            <a:r>
              <a:rPr lang="nl-NL" dirty="0" err="1"/>
              <a:t>your</a:t>
            </a:r>
            <a:r>
              <a:rPr lang="nl-NL" dirty="0"/>
              <a:t> attention</a:t>
            </a:r>
            <a:br>
              <a:rPr lang="nl-NL" dirty="0"/>
            </a:br>
            <a:br>
              <a:rPr lang="nl-NL" dirty="0"/>
            </a:br>
            <a:r>
              <a:rPr lang="nl-NL" dirty="0"/>
              <a:t>I hope </a:t>
            </a:r>
            <a:br>
              <a:rPr lang="nl-NL" dirty="0"/>
            </a:br>
            <a:r>
              <a:rPr lang="nl-NL" dirty="0" err="1"/>
              <a:t>this</a:t>
            </a:r>
            <a:r>
              <a:rPr lang="nl-NL" dirty="0"/>
              <a:t> was</a:t>
            </a:r>
            <a:br>
              <a:rPr lang="nl-NL" dirty="0"/>
            </a:br>
            <a:r>
              <a:rPr lang="nl-NL" dirty="0" err="1"/>
              <a:t>useful</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Oracle Groundbreakers Tour 2020 EMEA | Make your Cloud Applications Function for real</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8066035" y="4192331"/>
            <a:ext cx="989282" cy="3191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6035" y="4526634"/>
            <a:ext cx="744214" cy="2778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4FEBC8-2465-4979-9E7B-81CACE1A4565}"/>
              </a:ext>
            </a:extLst>
          </p:cNvPr>
          <p:cNvSpPr txBox="1"/>
          <p:nvPr/>
        </p:nvSpPr>
        <p:spPr>
          <a:xfrm>
            <a:off x="4767971" y="3735523"/>
            <a:ext cx="2034211" cy="200055"/>
          </a:xfrm>
          <a:prstGeom prst="rect">
            <a:avLst/>
          </a:prstGeom>
          <a:noFill/>
        </p:spPr>
        <p:txBody>
          <a:bodyPr wrap="none" lIns="0" tIns="0" rIns="0" bIns="0" rtlCol="0">
            <a:spAutoFit/>
          </a:bodyPr>
          <a:lstStyle/>
          <a:p>
            <a:r>
              <a:rPr lang="nl-NL" sz="1300" dirty="0">
                <a:solidFill>
                  <a:schemeClr val="bg1"/>
                </a:solidFill>
              </a:rPr>
              <a:t>Sources </a:t>
            </a:r>
            <a:r>
              <a:rPr lang="nl-NL" sz="1300" dirty="0" err="1">
                <a:solidFill>
                  <a:schemeClr val="bg1"/>
                </a:solidFill>
              </a:rPr>
              <a:t>and</a:t>
            </a:r>
            <a:r>
              <a:rPr lang="nl-NL" sz="1300" dirty="0">
                <a:solidFill>
                  <a:schemeClr val="bg1"/>
                </a:solidFill>
              </a:rPr>
              <a:t> slides:</a:t>
            </a:r>
            <a:r>
              <a:rPr lang="nl-NL" sz="1300" b="1" dirty="0">
                <a:solidFill>
                  <a:schemeClr val="bg1"/>
                </a:solidFill>
              </a:rPr>
              <a:t> bit.ly/..</a:t>
            </a:r>
            <a:endParaRPr lang="en-NL" sz="1300" b="1" dirty="0" err="1">
              <a:solidFill>
                <a:schemeClr val="bg1"/>
              </a:solidFill>
            </a:endParaRPr>
          </a:p>
        </p:txBody>
      </p:sp>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6"/>
          <a:stretch>
            <a:fillRect/>
          </a:stretch>
        </p:blipFill>
        <p:spPr>
          <a:xfrm>
            <a:off x="6088952" y="1376889"/>
            <a:ext cx="2133824" cy="1926106"/>
          </a:xfrm>
          <a:prstGeom prst="rect">
            <a:avLst/>
          </a:prstGeom>
        </p:spPr>
      </p:pic>
      <p:pic>
        <p:nvPicPr>
          <p:cNvPr id="1026" name="Picture 2">
            <a:extLst>
              <a:ext uri="{FF2B5EF4-FFF2-40B4-BE49-F238E27FC236}">
                <a16:creationId xmlns:a16="http://schemas.microsoft.com/office/drawing/2014/main" id="{8646E6F1-E91E-40BD-8B47-CF4CD7F07D7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7295" y="1760220"/>
            <a:ext cx="1139824" cy="1139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081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2E35-4472-4DCF-BDD4-BBB8E2F26FA4}"/>
              </a:ext>
            </a:extLst>
          </p:cNvPr>
          <p:cNvSpPr>
            <a:spLocks noGrp="1"/>
          </p:cNvSpPr>
          <p:nvPr>
            <p:ph type="title"/>
          </p:nvPr>
        </p:nvSpPr>
        <p:spPr/>
        <p:txBody>
          <a:bodyPr/>
          <a:lstStyle/>
          <a:p>
            <a:r>
              <a:rPr lang="en-US" dirty="0"/>
              <a:t>What are Functions?</a:t>
            </a:r>
          </a:p>
        </p:txBody>
      </p:sp>
      <p:sp>
        <p:nvSpPr>
          <p:cNvPr id="3" name="Content Placeholder 2">
            <a:extLst>
              <a:ext uri="{FF2B5EF4-FFF2-40B4-BE49-F238E27FC236}">
                <a16:creationId xmlns:a16="http://schemas.microsoft.com/office/drawing/2014/main" id="{E7DBE813-6390-4DDF-9A19-B08654928494}"/>
              </a:ext>
            </a:extLst>
          </p:cNvPr>
          <p:cNvSpPr>
            <a:spLocks noGrp="1"/>
          </p:cNvSpPr>
          <p:nvPr>
            <p:ph idx="1"/>
          </p:nvPr>
        </p:nvSpPr>
        <p:spPr/>
        <p:txBody>
          <a:bodyPr/>
          <a:lstStyle/>
          <a:p>
            <a:r>
              <a:rPr lang="en-US" dirty="0"/>
              <a:t>Stateless Execution Engines that handle one request or event</a:t>
            </a:r>
          </a:p>
          <a:p>
            <a:pPr lvl="1"/>
            <a:r>
              <a:rPr lang="en-US" dirty="0"/>
              <a:t>They can do anything regular applications can do – as long as they can do it in limited time (a few minutes max, ideally even shorter)</a:t>
            </a:r>
          </a:p>
          <a:p>
            <a:r>
              <a:rPr lang="en-US" dirty="0"/>
              <a:t>Serverless: functions are deployed and executed in an abstract, fully managed environment that automatically scales up and down (</a:t>
            </a:r>
            <a:r>
              <a:rPr lang="en-US" dirty="0" err="1"/>
              <a:t>FaaS</a:t>
            </a:r>
            <a:r>
              <a:rPr lang="en-US" dirty="0"/>
              <a:t>)</a:t>
            </a:r>
          </a:p>
          <a:p>
            <a:r>
              <a:rPr lang="en-US" dirty="0"/>
              <a:t>DevOps teams do not </a:t>
            </a:r>
            <a:r>
              <a:rPr lang="en-US" i="1" dirty="0"/>
              <a:t>need</a:t>
            </a:r>
            <a:r>
              <a:rPr lang="en-US" dirty="0"/>
              <a:t> | </a:t>
            </a:r>
            <a:r>
              <a:rPr lang="en-US" i="1" dirty="0"/>
              <a:t>get to</a:t>
            </a:r>
            <a:r>
              <a:rPr lang="en-US" dirty="0"/>
              <a:t> configure VMs, servers, network</a:t>
            </a:r>
          </a:p>
          <a:p>
            <a:r>
              <a:rPr lang="en-US" dirty="0"/>
              <a:t>Pay per execution – and per duration, memory and CPU</a:t>
            </a:r>
          </a:p>
          <a:p>
            <a:r>
              <a:rPr lang="en-US" dirty="0"/>
              <a:t>Glue and worker bees in cloud environments</a:t>
            </a:r>
          </a:p>
          <a:p>
            <a:pPr lvl="1"/>
            <a:r>
              <a:rPr lang="en-US" dirty="0"/>
              <a:t>For both application functionality </a:t>
            </a:r>
            <a:r>
              <a:rPr lang="en-US" i="1" dirty="0"/>
              <a:t>and</a:t>
            </a:r>
            <a:r>
              <a:rPr lang="en-US" dirty="0"/>
              <a:t> Ops-automation</a:t>
            </a:r>
          </a:p>
          <a:p>
            <a:pPr marL="0" indent="0">
              <a:buNone/>
            </a:pPr>
            <a:endParaRPr lang="en-US" dirty="0"/>
          </a:p>
          <a:p>
            <a:pPr lvl="1"/>
            <a:endParaRPr lang="en-US" dirty="0"/>
          </a:p>
        </p:txBody>
      </p:sp>
      <p:sp>
        <p:nvSpPr>
          <p:cNvPr id="4" name="Footer Placeholder 3">
            <a:extLst>
              <a:ext uri="{FF2B5EF4-FFF2-40B4-BE49-F238E27FC236}">
                <a16:creationId xmlns:a16="http://schemas.microsoft.com/office/drawing/2014/main" id="{797975A6-654A-4D9E-8EA1-87FEDE449F7A}"/>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Tree>
    <p:extLst>
      <p:ext uri="{BB962C8B-B14F-4D97-AF65-F5344CB8AC3E}">
        <p14:creationId xmlns:p14="http://schemas.microsoft.com/office/powerpoint/2010/main" val="2280581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651A1-FC22-412A-A285-1EC983417079}"/>
              </a:ext>
            </a:extLst>
          </p:cNvPr>
          <p:cNvSpPr>
            <a:spLocks noGrp="1"/>
          </p:cNvSpPr>
          <p:nvPr>
            <p:ph type="title"/>
          </p:nvPr>
        </p:nvSpPr>
        <p:spPr/>
        <p:txBody>
          <a:bodyPr/>
          <a:lstStyle/>
          <a:p>
            <a:r>
              <a:rPr lang="en-US" dirty="0"/>
              <a:t>Function Implementation</a:t>
            </a:r>
          </a:p>
        </p:txBody>
      </p:sp>
      <p:sp>
        <p:nvSpPr>
          <p:cNvPr id="3" name="Content Placeholder 2">
            <a:extLst>
              <a:ext uri="{FF2B5EF4-FFF2-40B4-BE49-F238E27FC236}">
                <a16:creationId xmlns:a16="http://schemas.microsoft.com/office/drawing/2014/main" id="{7EAA5B2E-21EC-445B-A9BC-6674415AB909}"/>
              </a:ext>
            </a:extLst>
          </p:cNvPr>
          <p:cNvSpPr>
            <a:spLocks noGrp="1"/>
          </p:cNvSpPr>
          <p:nvPr>
            <p:ph idx="1"/>
          </p:nvPr>
        </p:nvSpPr>
        <p:spPr/>
        <p:txBody>
          <a:bodyPr/>
          <a:lstStyle/>
          <a:p>
            <a:r>
              <a:rPr lang="en-US" dirty="0"/>
              <a:t>Implemented in any programming language – frequently JavaScript/Node, C#, Python, Go and Java; also shell, binary</a:t>
            </a:r>
          </a:p>
          <a:p>
            <a:r>
              <a:rPr lang="en-US" dirty="0"/>
              <a:t>Frequently backed (visible or implicitly) by Docker Containers</a:t>
            </a:r>
          </a:p>
          <a:p>
            <a:r>
              <a:rPr lang="en-US" dirty="0"/>
              <a:t>Parametrized via Configuration Settings</a:t>
            </a:r>
          </a:p>
          <a:p>
            <a:r>
              <a:rPr lang="en-US" dirty="0"/>
              <a:t>Leverage Cloud facilities</a:t>
            </a:r>
          </a:p>
          <a:p>
            <a:pPr lvl="1"/>
            <a:r>
              <a:rPr lang="en-US" dirty="0"/>
              <a:t>Logging</a:t>
            </a:r>
          </a:p>
          <a:p>
            <a:pPr lvl="1"/>
            <a:r>
              <a:rPr lang="en-US" dirty="0"/>
              <a:t>Monitoring</a:t>
            </a:r>
          </a:p>
          <a:p>
            <a:pPr lvl="1"/>
            <a:r>
              <a:rPr lang="en-US" dirty="0"/>
              <a:t>Auditing</a:t>
            </a:r>
          </a:p>
          <a:p>
            <a:pPr lvl="1"/>
            <a:r>
              <a:rPr lang="en-US" dirty="0"/>
              <a:t>Authorization</a:t>
            </a:r>
          </a:p>
          <a:p>
            <a:pPr lvl="1"/>
            <a:r>
              <a:rPr lang="en-US" dirty="0"/>
              <a:t>IaaS: Compute, Network, Storage</a:t>
            </a:r>
          </a:p>
          <a:p>
            <a:pPr lvl="1"/>
            <a:r>
              <a:rPr lang="en-US" dirty="0"/>
              <a:t>Container Orchestration, Container Image Registry</a:t>
            </a:r>
          </a:p>
          <a:p>
            <a:endParaRPr lang="en-US" dirty="0"/>
          </a:p>
        </p:txBody>
      </p:sp>
      <p:sp>
        <p:nvSpPr>
          <p:cNvPr id="4" name="Footer Placeholder 3">
            <a:extLst>
              <a:ext uri="{FF2B5EF4-FFF2-40B4-BE49-F238E27FC236}">
                <a16:creationId xmlns:a16="http://schemas.microsoft.com/office/drawing/2014/main" id="{ECF7CF94-0EFF-445B-BAF8-32A0F6411735}"/>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Tree>
    <p:extLst>
      <p:ext uri="{BB962C8B-B14F-4D97-AF65-F5344CB8AC3E}">
        <p14:creationId xmlns:p14="http://schemas.microsoft.com/office/powerpoint/2010/main" val="1490201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A811-2D95-4A73-BFF9-B0B13497C36E}"/>
              </a:ext>
            </a:extLst>
          </p:cNvPr>
          <p:cNvSpPr>
            <a:spLocks noGrp="1"/>
          </p:cNvSpPr>
          <p:nvPr>
            <p:ph type="title"/>
          </p:nvPr>
        </p:nvSpPr>
        <p:spPr>
          <a:xfrm>
            <a:off x="720000" y="288000"/>
            <a:ext cx="6623999" cy="503999"/>
          </a:xfrm>
        </p:spPr>
        <p:txBody>
          <a:bodyPr anchor="ctr">
            <a:normAutofit/>
          </a:bodyPr>
          <a:lstStyle/>
          <a:p>
            <a:r>
              <a:rPr lang="nl-NL" dirty="0" err="1"/>
              <a:t>Introducing</a:t>
            </a:r>
            <a:r>
              <a:rPr lang="nl-NL" dirty="0"/>
              <a:t> </a:t>
            </a:r>
            <a:r>
              <a:rPr lang="nl-NL" dirty="0" err="1"/>
              <a:t>Serverless</a:t>
            </a:r>
            <a:r>
              <a:rPr lang="nl-NL" dirty="0"/>
              <a:t> </a:t>
            </a:r>
            <a:r>
              <a:rPr lang="nl-NL" dirty="0" err="1"/>
              <a:t>Functions</a:t>
            </a:r>
            <a:endParaRPr lang="en-NL" dirty="0"/>
          </a:p>
        </p:txBody>
      </p:sp>
      <p:sp>
        <p:nvSpPr>
          <p:cNvPr id="3" name="Content Placeholder 2">
            <a:extLst>
              <a:ext uri="{FF2B5EF4-FFF2-40B4-BE49-F238E27FC236}">
                <a16:creationId xmlns:a16="http://schemas.microsoft.com/office/drawing/2014/main" id="{2D91BA16-6CC0-483A-95DD-2121EE04F869}"/>
              </a:ext>
            </a:extLst>
          </p:cNvPr>
          <p:cNvSpPr>
            <a:spLocks noGrp="1"/>
          </p:cNvSpPr>
          <p:nvPr>
            <p:ph idx="1"/>
          </p:nvPr>
        </p:nvSpPr>
        <p:spPr>
          <a:xfrm>
            <a:off x="720000" y="900001"/>
            <a:ext cx="3744000" cy="3401999"/>
          </a:xfrm>
        </p:spPr>
        <p:txBody>
          <a:bodyPr anchor="t">
            <a:normAutofit lnSpcReduction="10000"/>
          </a:bodyPr>
          <a:lstStyle/>
          <a:p>
            <a:pPr marL="285750" indent="-285750">
              <a:spcAft>
                <a:spcPts val="600"/>
              </a:spcAft>
            </a:pPr>
            <a:r>
              <a:rPr lang="es-MX" sz="1400" dirty="0" err="1"/>
              <a:t>The</a:t>
            </a:r>
            <a:r>
              <a:rPr lang="es-MX" sz="1400" dirty="0"/>
              <a:t> Container </a:t>
            </a:r>
            <a:r>
              <a:rPr lang="es-MX" sz="1400" dirty="0" err="1"/>
              <a:t>Native</a:t>
            </a:r>
            <a:r>
              <a:rPr lang="es-MX" sz="1400" dirty="0"/>
              <a:t> </a:t>
            </a:r>
            <a:r>
              <a:rPr lang="es-MX" sz="1400" dirty="0" err="1"/>
              <a:t>Serverless</a:t>
            </a:r>
            <a:r>
              <a:rPr lang="es-MX" sz="1400" dirty="0"/>
              <a:t> </a:t>
            </a:r>
            <a:r>
              <a:rPr lang="es-MX" sz="1400" dirty="0" err="1"/>
              <a:t>Framwork</a:t>
            </a:r>
            <a:endParaRPr lang="es-MX" sz="1400" dirty="0"/>
          </a:p>
          <a:p>
            <a:pPr marL="285750" indent="-285750">
              <a:spcAft>
                <a:spcPts val="600"/>
              </a:spcAft>
            </a:pPr>
            <a:r>
              <a:rPr lang="es-MX" sz="1400" dirty="0"/>
              <a:t>Project </a:t>
            </a:r>
            <a:r>
              <a:rPr lang="es-MX" sz="1400" dirty="0" err="1"/>
              <a:t>Fn</a:t>
            </a:r>
            <a:r>
              <a:rPr lang="es-MX" sz="1400" dirty="0"/>
              <a:t> </a:t>
            </a:r>
            <a:r>
              <a:rPr lang="es-MX" sz="1400" dirty="0" err="1"/>
              <a:t>is</a:t>
            </a:r>
            <a:r>
              <a:rPr lang="es-MX" sz="1400" dirty="0"/>
              <a:t> </a:t>
            </a:r>
            <a:r>
              <a:rPr lang="es-MX" sz="1400" dirty="0" err="1"/>
              <a:t>an</a:t>
            </a:r>
            <a:r>
              <a:rPr lang="es-MX" sz="1400" dirty="0"/>
              <a:t> open </a:t>
            </a:r>
            <a:r>
              <a:rPr lang="es-MX" sz="1400" dirty="0" err="1"/>
              <a:t>source</a:t>
            </a:r>
            <a:r>
              <a:rPr lang="es-MX" sz="1400" dirty="0"/>
              <a:t> </a:t>
            </a:r>
            <a:r>
              <a:rPr lang="es-MX" sz="1400" dirty="0" err="1"/>
              <a:t>FaaS</a:t>
            </a:r>
            <a:r>
              <a:rPr lang="es-MX" sz="1400" dirty="0"/>
              <a:t> </a:t>
            </a:r>
            <a:r>
              <a:rPr lang="en-US" sz="1400" dirty="0"/>
              <a:t>platform that you can run anywhere -- any cloud or on-premise.</a:t>
            </a:r>
          </a:p>
          <a:p>
            <a:pPr marL="285750" indent="-285750">
              <a:spcAft>
                <a:spcPts val="600"/>
              </a:spcAft>
            </a:pPr>
            <a:r>
              <a:rPr lang="en-US" sz="1400" dirty="0"/>
              <a:t>It implements serverless Functions through Docker containers</a:t>
            </a:r>
          </a:p>
          <a:p>
            <a:pPr marL="285750" indent="-285750">
              <a:spcAft>
                <a:spcPts val="600"/>
              </a:spcAft>
            </a:pPr>
            <a:r>
              <a:rPr lang="en-US" sz="1400" dirty="0"/>
              <a:t>Out of the box support for many runtimes</a:t>
            </a:r>
          </a:p>
          <a:p>
            <a:pPr marL="742950" lvl="1" indent="-285750">
              <a:spcAft>
                <a:spcPts val="600"/>
              </a:spcAft>
            </a:pPr>
            <a:r>
              <a:rPr lang="en-US" sz="1400" dirty="0"/>
              <a:t> </a:t>
            </a:r>
          </a:p>
          <a:p>
            <a:pPr marL="742950" lvl="1" indent="-285750">
              <a:spcAft>
                <a:spcPts val="600"/>
              </a:spcAft>
            </a:pPr>
            <a:r>
              <a:rPr lang="en-US" sz="1400" dirty="0"/>
              <a:t>also support for custom Docker Container (white box)</a:t>
            </a:r>
          </a:p>
          <a:p>
            <a:r>
              <a:rPr lang="en-US" dirty="0"/>
              <a:t>Command Line Interface </a:t>
            </a:r>
          </a:p>
          <a:p>
            <a:pPr lvl="1"/>
            <a:r>
              <a:rPr lang="en-US" dirty="0"/>
              <a:t>create, develop, deploy, invoke, inspect</a:t>
            </a:r>
          </a:p>
          <a:p>
            <a:pPr>
              <a:spcAft>
                <a:spcPts val="600"/>
              </a:spcAft>
            </a:pPr>
            <a:endParaRPr lang="en-NL" sz="1400" dirty="0"/>
          </a:p>
        </p:txBody>
      </p:sp>
      <p:sp>
        <p:nvSpPr>
          <p:cNvPr id="4" name="Footer Placeholder 3">
            <a:extLst>
              <a:ext uri="{FF2B5EF4-FFF2-40B4-BE49-F238E27FC236}">
                <a16:creationId xmlns:a16="http://schemas.microsoft.com/office/drawing/2014/main" id="{F4FBA301-817C-4EAF-AB3E-69D240236E7A}"/>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nl-NL"/>
          </a:p>
        </p:txBody>
      </p:sp>
      <p:pic>
        <p:nvPicPr>
          <p:cNvPr id="5" name="Picture 2" descr="https://s14-eu5.startpage.com/cgi-bin/serveimage?url=https%3A%2F%2Fencrypted-tbn0.gstatic.com%2Fimages%3Fq%3Dtbn%3AANd9GcR4G38NGSuUAjOeUxAKpN4_HiQoXzYz0Kx0tJ_3Zdr7aBhrGXTV%26s&amp;sp=427737030701c82d3127523a38ed1502&amp;anticache=724081">
            <a:extLst>
              <a:ext uri="{FF2B5EF4-FFF2-40B4-BE49-F238E27FC236}">
                <a16:creationId xmlns:a16="http://schemas.microsoft.com/office/drawing/2014/main" id="{DA74DB2E-AA2D-4E6A-BCD7-083B3D8C55D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1636634"/>
            <a:ext cx="4500000" cy="1856733"/>
          </a:xfrm>
          <a:prstGeom prst="rect">
            <a:avLst/>
          </a:prstGeom>
          <a:solidFill>
            <a:srgbClr val="FFFFFF"/>
          </a:solidFill>
        </p:spPr>
      </p:pic>
      <p:pic>
        <p:nvPicPr>
          <p:cNvPr id="6" name="Picture 5">
            <a:extLst>
              <a:ext uri="{FF2B5EF4-FFF2-40B4-BE49-F238E27FC236}">
                <a16:creationId xmlns:a16="http://schemas.microsoft.com/office/drawing/2014/main" id="{CCB27C63-8BA1-447C-8122-EAB5D179954A}"/>
              </a:ext>
            </a:extLst>
          </p:cNvPr>
          <p:cNvPicPr>
            <a:picLocks noChangeAspect="1"/>
          </p:cNvPicPr>
          <p:nvPr/>
        </p:nvPicPr>
        <p:blipFill>
          <a:blip r:embed="rId3"/>
          <a:stretch>
            <a:fillRect/>
          </a:stretch>
        </p:blipFill>
        <p:spPr>
          <a:xfrm>
            <a:off x="1416224" y="2766078"/>
            <a:ext cx="1885950" cy="352425"/>
          </a:xfrm>
          <a:prstGeom prst="rect">
            <a:avLst/>
          </a:prstGeom>
        </p:spPr>
      </p:pic>
    </p:spTree>
    <p:extLst>
      <p:ext uri="{BB962C8B-B14F-4D97-AF65-F5344CB8AC3E}">
        <p14:creationId xmlns:p14="http://schemas.microsoft.com/office/powerpoint/2010/main" val="4143677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3595-82EB-4D12-A873-419908CC8D64}"/>
              </a:ext>
            </a:extLst>
          </p:cNvPr>
          <p:cNvSpPr>
            <a:spLocks noGrp="1"/>
          </p:cNvSpPr>
          <p:nvPr>
            <p:ph type="title"/>
          </p:nvPr>
        </p:nvSpPr>
        <p:spPr/>
        <p:txBody>
          <a:bodyPr/>
          <a:lstStyle/>
          <a:p>
            <a:r>
              <a:rPr lang="nl-NL" dirty="0" err="1"/>
              <a:t>Fn</a:t>
            </a:r>
            <a:r>
              <a:rPr lang="nl-NL" dirty="0"/>
              <a:t> </a:t>
            </a:r>
            <a:r>
              <a:rPr lang="nl-NL" dirty="0" err="1"/>
              <a:t>Functions</a:t>
            </a:r>
            <a:r>
              <a:rPr lang="nl-NL" dirty="0"/>
              <a:t> – </a:t>
            </a:r>
            <a:r>
              <a:rPr lang="nl-NL" dirty="0" err="1"/>
              <a:t>request</a:t>
            </a:r>
            <a:r>
              <a:rPr lang="nl-NL" dirty="0"/>
              <a:t> handling</a:t>
            </a:r>
            <a:endParaRPr lang="en-NL" dirty="0"/>
          </a:p>
        </p:txBody>
      </p:sp>
      <p:sp>
        <p:nvSpPr>
          <p:cNvPr id="4" name="Footer Placeholder 3">
            <a:extLst>
              <a:ext uri="{FF2B5EF4-FFF2-40B4-BE49-F238E27FC236}">
                <a16:creationId xmlns:a16="http://schemas.microsoft.com/office/drawing/2014/main" id="{C746F5D2-D186-4BD0-A0D7-52569384B8FF}"/>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Oracle Groundbreakers Tour 2020 EMEA | Make your Cloud Applications Function for real</a:t>
            </a:r>
            <a:endParaRPr lang="nl-NL" kern="0">
              <a:solidFill>
                <a:srgbClr val="FFFFFF"/>
              </a:solidFill>
              <a:latin typeface="Arial"/>
              <a:cs typeface="Arial"/>
              <a:sym typeface="Arial"/>
            </a:endParaRPr>
          </a:p>
        </p:txBody>
      </p:sp>
      <p:sp>
        <p:nvSpPr>
          <p:cNvPr id="6" name="Rectangle 5">
            <a:extLst>
              <a:ext uri="{FF2B5EF4-FFF2-40B4-BE49-F238E27FC236}">
                <a16:creationId xmlns:a16="http://schemas.microsoft.com/office/drawing/2014/main" id="{94665663-6725-4BD3-B17E-1A0D37DCC243}"/>
              </a:ext>
            </a:extLst>
          </p:cNvPr>
          <p:cNvSpPr/>
          <p:nvPr/>
        </p:nvSpPr>
        <p:spPr>
          <a:xfrm>
            <a:off x="4466677" y="2061828"/>
            <a:ext cx="3524777" cy="181120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a:solidFill>
                <a:srgbClr val="FFFFFF"/>
              </a:solidFill>
              <a:latin typeface="Arial" panose="020B0604020202020204"/>
            </a:endParaRPr>
          </a:p>
        </p:txBody>
      </p:sp>
      <p:sp>
        <p:nvSpPr>
          <p:cNvPr id="7" name="TextBox 6">
            <a:extLst>
              <a:ext uri="{FF2B5EF4-FFF2-40B4-BE49-F238E27FC236}">
                <a16:creationId xmlns:a16="http://schemas.microsoft.com/office/drawing/2014/main" id="{9C6B5529-4D40-4886-8459-FCF3FAE4EC48}"/>
              </a:ext>
            </a:extLst>
          </p:cNvPr>
          <p:cNvSpPr txBox="1"/>
          <p:nvPr/>
        </p:nvSpPr>
        <p:spPr>
          <a:xfrm>
            <a:off x="6135307" y="2685045"/>
            <a:ext cx="1675193" cy="1169551"/>
          </a:xfrm>
          <a:prstGeom prst="rect">
            <a:avLst/>
          </a:prstGeom>
          <a:solidFill>
            <a:srgbClr val="6699FF"/>
          </a:solidFill>
        </p:spPr>
        <p:txBody>
          <a:bodyPr wrap="square" rtlCol="0">
            <a:spAutoFit/>
          </a:bodyPr>
          <a:lstStyle/>
          <a:p>
            <a:pPr algn="ctr" defTabSz="914378"/>
            <a:r>
              <a:rPr lang="nl-NL" dirty="0" err="1">
                <a:solidFill>
                  <a:srgbClr val="FFFFFF"/>
                </a:solidFill>
              </a:rPr>
              <a:t>Function</a:t>
            </a:r>
            <a:r>
              <a:rPr lang="nl-NL" dirty="0">
                <a:solidFill>
                  <a:srgbClr val="FFFFFF"/>
                </a:solidFill>
              </a:rPr>
              <a:t> </a:t>
            </a:r>
            <a:r>
              <a:rPr lang="nl-NL" dirty="0" err="1">
                <a:solidFill>
                  <a:srgbClr val="FFFFFF"/>
                </a:solidFill>
              </a:rPr>
              <a:t>Implementation</a:t>
            </a:r>
            <a:r>
              <a:rPr lang="nl-NL" dirty="0">
                <a:solidFill>
                  <a:srgbClr val="FFFFFF"/>
                </a:solidFill>
              </a:rPr>
              <a:t> (Node, Java, Go, Python, </a:t>
            </a:r>
            <a:r>
              <a:rPr lang="nl-NL" dirty="0" err="1">
                <a:solidFill>
                  <a:srgbClr val="FFFFFF"/>
                </a:solidFill>
              </a:rPr>
              <a:t>custom</a:t>
            </a:r>
            <a:r>
              <a:rPr lang="nl-NL" dirty="0">
                <a:solidFill>
                  <a:srgbClr val="FFFFFF"/>
                </a:solidFill>
              </a:rPr>
              <a:t> Docker, …)</a:t>
            </a:r>
            <a:endParaRPr lang="en-NL" dirty="0">
              <a:solidFill>
                <a:srgbClr val="FFFFFF"/>
              </a:solidFill>
            </a:endParaRPr>
          </a:p>
        </p:txBody>
      </p:sp>
      <p:pic>
        <p:nvPicPr>
          <p:cNvPr id="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CC245216-A8A0-4B73-A3EB-D01EE6F04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0528" y="2512051"/>
            <a:ext cx="458564" cy="38519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2E92EC-0F81-44A8-A412-556C1C917B80}"/>
              </a:ext>
            </a:extLst>
          </p:cNvPr>
          <p:cNvSpPr txBox="1"/>
          <p:nvPr/>
        </p:nvSpPr>
        <p:spPr>
          <a:xfrm>
            <a:off x="4814526" y="2396872"/>
            <a:ext cx="1015321" cy="307777"/>
          </a:xfrm>
          <a:prstGeom prst="rect">
            <a:avLst/>
          </a:prstGeom>
          <a:solidFill>
            <a:srgbClr val="6699FF"/>
          </a:solidFill>
        </p:spPr>
        <p:txBody>
          <a:bodyPr wrap="square" rtlCol="0">
            <a:spAutoFit/>
          </a:bodyPr>
          <a:lstStyle/>
          <a:p>
            <a:pPr algn="ctr" defTabSz="914378"/>
            <a:r>
              <a:rPr lang="nl-NL" dirty="0">
                <a:solidFill>
                  <a:srgbClr val="FFFFFF"/>
                </a:solidFill>
              </a:rPr>
              <a:t>FDK</a:t>
            </a:r>
            <a:endParaRPr lang="en-NL" dirty="0">
              <a:solidFill>
                <a:srgbClr val="FFFFFF"/>
              </a:solidFill>
            </a:endParaRPr>
          </a:p>
        </p:txBody>
      </p:sp>
      <p:pic>
        <p:nvPicPr>
          <p:cNvPr id="1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C50A3949-565F-47E7-A992-53B18CBA7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675" y="2178812"/>
            <a:ext cx="741229" cy="30777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E111119-CB5A-4E49-820B-9A909AA15781}"/>
              </a:ext>
            </a:extLst>
          </p:cNvPr>
          <p:cNvSpPr txBox="1"/>
          <p:nvPr/>
        </p:nvSpPr>
        <p:spPr>
          <a:xfrm>
            <a:off x="4399737" y="1723209"/>
            <a:ext cx="2791149" cy="307777"/>
          </a:xfrm>
          <a:prstGeom prst="rect">
            <a:avLst/>
          </a:prstGeom>
          <a:noFill/>
        </p:spPr>
        <p:txBody>
          <a:bodyPr wrap="none" rtlCol="0">
            <a:spAutoFit/>
          </a:bodyPr>
          <a:lstStyle/>
          <a:p>
            <a:pPr defTabSz="914378"/>
            <a:r>
              <a:rPr lang="en-GB" dirty="0"/>
              <a:t>Function as a Service framework</a:t>
            </a:r>
            <a:endParaRPr lang="en-NL" dirty="0"/>
          </a:p>
        </p:txBody>
      </p:sp>
      <p:sp>
        <p:nvSpPr>
          <p:cNvPr id="12" name="Arrow: Right 11">
            <a:extLst>
              <a:ext uri="{FF2B5EF4-FFF2-40B4-BE49-F238E27FC236}">
                <a16:creationId xmlns:a16="http://schemas.microsoft.com/office/drawing/2014/main" id="{1529F964-ED9F-489A-BB7E-1000D3CF0F67}"/>
              </a:ext>
            </a:extLst>
          </p:cNvPr>
          <p:cNvSpPr/>
          <p:nvPr/>
        </p:nvSpPr>
        <p:spPr>
          <a:xfrm>
            <a:off x="2022734" y="2597280"/>
            <a:ext cx="2581596" cy="698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GB" dirty="0">
                <a:solidFill>
                  <a:srgbClr val="FFFFFF"/>
                </a:solidFill>
                <a:latin typeface="Arial" panose="020B0604020202020204"/>
              </a:rPr>
              <a:t>HTTP Request</a:t>
            </a:r>
            <a:endParaRPr lang="en-NL" dirty="0">
              <a:solidFill>
                <a:srgbClr val="FFFFFF"/>
              </a:solidFill>
              <a:latin typeface="Arial" panose="020B0604020202020204"/>
            </a:endParaRPr>
          </a:p>
        </p:txBody>
      </p:sp>
      <p:sp>
        <p:nvSpPr>
          <p:cNvPr id="13" name="Speech Bubble: Rectangle 12">
            <a:extLst>
              <a:ext uri="{FF2B5EF4-FFF2-40B4-BE49-F238E27FC236}">
                <a16:creationId xmlns:a16="http://schemas.microsoft.com/office/drawing/2014/main" id="{9A23B192-5EA8-424F-AA0F-5DDAF0853566}"/>
              </a:ext>
            </a:extLst>
          </p:cNvPr>
          <p:cNvSpPr/>
          <p:nvPr/>
        </p:nvSpPr>
        <p:spPr>
          <a:xfrm>
            <a:off x="358551" y="1259986"/>
            <a:ext cx="2282046" cy="586398"/>
          </a:xfrm>
          <a:prstGeom prst="wedgeRectCallout">
            <a:avLst>
              <a:gd name="adj1" fmla="val 35632"/>
              <a:gd name="adj2" fmla="val 226084"/>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200" dirty="0">
              <a:solidFill>
                <a:srgbClr val="000000"/>
              </a:solidFill>
              <a:latin typeface="Arial" panose="020B0604020202020204"/>
            </a:endParaRPr>
          </a:p>
        </p:txBody>
      </p:sp>
      <p:sp>
        <p:nvSpPr>
          <p:cNvPr id="14" name="TextBox 13">
            <a:extLst>
              <a:ext uri="{FF2B5EF4-FFF2-40B4-BE49-F238E27FC236}">
                <a16:creationId xmlns:a16="http://schemas.microsoft.com/office/drawing/2014/main" id="{E9BD5467-28B7-4B70-972A-DEFEAE23B789}"/>
              </a:ext>
            </a:extLst>
          </p:cNvPr>
          <p:cNvSpPr txBox="1"/>
          <p:nvPr/>
        </p:nvSpPr>
        <p:spPr>
          <a:xfrm>
            <a:off x="358551" y="1323163"/>
            <a:ext cx="2493061" cy="461665"/>
          </a:xfrm>
          <a:prstGeom prst="rect">
            <a:avLst/>
          </a:prstGeom>
          <a:noFill/>
        </p:spPr>
        <p:txBody>
          <a:bodyPr wrap="square" rtlCol="0">
            <a:spAutoFit/>
          </a:bodyPr>
          <a:lstStyle/>
          <a:p>
            <a:pPr defTabSz="914378"/>
            <a:r>
              <a:rPr lang="nl-NL" sz="1200" dirty="0"/>
              <a:t>HTTP </a:t>
            </a:r>
            <a:r>
              <a:rPr lang="nl-NL" sz="1200" dirty="0" err="1"/>
              <a:t>method</a:t>
            </a:r>
            <a:r>
              <a:rPr lang="nl-NL" sz="1200" dirty="0"/>
              <a:t>, headers, query parameters, </a:t>
            </a:r>
            <a:r>
              <a:rPr lang="nl-NL" sz="1200" dirty="0" err="1"/>
              <a:t>url</a:t>
            </a:r>
            <a:r>
              <a:rPr lang="nl-NL" sz="1200" dirty="0"/>
              <a:t> </a:t>
            </a:r>
            <a:r>
              <a:rPr lang="nl-NL" sz="1200" dirty="0" err="1"/>
              <a:t>path</a:t>
            </a:r>
            <a:r>
              <a:rPr lang="nl-NL" sz="1200" dirty="0"/>
              <a:t>, body</a:t>
            </a:r>
          </a:p>
        </p:txBody>
      </p:sp>
      <p:cxnSp>
        <p:nvCxnSpPr>
          <p:cNvPr id="15" name="Connector: Elbow 14">
            <a:extLst>
              <a:ext uri="{FF2B5EF4-FFF2-40B4-BE49-F238E27FC236}">
                <a16:creationId xmlns:a16="http://schemas.microsoft.com/office/drawing/2014/main" id="{20273109-7190-4C9C-BBAF-AB5425518EF7}"/>
              </a:ext>
            </a:extLst>
          </p:cNvPr>
          <p:cNvCxnSpPr>
            <a:stCxn id="12" idx="3"/>
            <a:endCxn id="9" idx="1"/>
          </p:cNvCxnSpPr>
          <p:nvPr/>
        </p:nvCxnSpPr>
        <p:spPr>
          <a:xfrm flipV="1">
            <a:off x="4604330" y="2550761"/>
            <a:ext cx="210196" cy="3956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E0E2458-791C-4752-B34F-4D9C2136F006}"/>
              </a:ext>
            </a:extLst>
          </p:cNvPr>
          <p:cNvCxnSpPr>
            <a:cxnSpLocks/>
            <a:stCxn id="9" idx="2"/>
            <a:endCxn id="7" idx="1"/>
          </p:cNvCxnSpPr>
          <p:nvPr/>
        </p:nvCxnSpPr>
        <p:spPr>
          <a:xfrm rot="16200000" flipH="1">
            <a:off x="5446161" y="2580675"/>
            <a:ext cx="565172" cy="8131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Speech Bubble: Rectangle 16">
            <a:extLst>
              <a:ext uri="{FF2B5EF4-FFF2-40B4-BE49-F238E27FC236}">
                <a16:creationId xmlns:a16="http://schemas.microsoft.com/office/drawing/2014/main" id="{ACC8B9ED-5570-4061-BC32-748502CFC881}"/>
              </a:ext>
            </a:extLst>
          </p:cNvPr>
          <p:cNvSpPr/>
          <p:nvPr/>
        </p:nvSpPr>
        <p:spPr>
          <a:xfrm>
            <a:off x="4902081" y="4129602"/>
            <a:ext cx="2747729" cy="586398"/>
          </a:xfrm>
          <a:prstGeom prst="wedgeRectCallout">
            <a:avLst>
              <a:gd name="adj1" fmla="val -17718"/>
              <a:gd name="adj2" fmla="val -1978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a:solidFill>
                <a:srgbClr val="000000"/>
              </a:solidFill>
              <a:latin typeface="Arial" panose="020B0604020202020204"/>
            </a:endParaRPr>
          </a:p>
        </p:txBody>
      </p:sp>
      <p:sp>
        <p:nvSpPr>
          <p:cNvPr id="18" name="TextBox 17">
            <a:extLst>
              <a:ext uri="{FF2B5EF4-FFF2-40B4-BE49-F238E27FC236}">
                <a16:creationId xmlns:a16="http://schemas.microsoft.com/office/drawing/2014/main" id="{A4D069D9-B4C6-4CA2-8BB4-3EE9190A3797}"/>
              </a:ext>
            </a:extLst>
          </p:cNvPr>
          <p:cNvSpPr txBox="1"/>
          <p:nvPr/>
        </p:nvSpPr>
        <p:spPr>
          <a:xfrm>
            <a:off x="4902081" y="4192779"/>
            <a:ext cx="3240000" cy="461665"/>
          </a:xfrm>
          <a:prstGeom prst="rect">
            <a:avLst/>
          </a:prstGeom>
          <a:noFill/>
        </p:spPr>
        <p:txBody>
          <a:bodyPr wrap="square" rtlCol="0">
            <a:spAutoFit/>
          </a:bodyPr>
          <a:lstStyle/>
          <a:p>
            <a:pPr defTabSz="914378"/>
            <a:r>
              <a:rPr lang="nl-NL" sz="1200" dirty="0"/>
              <a:t>input – </a:t>
            </a:r>
            <a:r>
              <a:rPr lang="nl-NL" sz="1200" dirty="0" err="1"/>
              <a:t>derived</a:t>
            </a:r>
            <a:r>
              <a:rPr lang="nl-NL" sz="1200" dirty="0"/>
              <a:t> </a:t>
            </a:r>
            <a:r>
              <a:rPr lang="nl-NL" sz="1200" dirty="0" err="1"/>
              <a:t>from</a:t>
            </a:r>
            <a:r>
              <a:rPr lang="nl-NL" sz="1200" dirty="0"/>
              <a:t> body</a:t>
            </a:r>
          </a:p>
          <a:p>
            <a:pPr defTabSz="914378"/>
            <a:r>
              <a:rPr lang="nl-NL" sz="1200" dirty="0" err="1"/>
              <a:t>ctx</a:t>
            </a:r>
            <a:r>
              <a:rPr lang="nl-NL" sz="1200" dirty="0"/>
              <a:t> – </a:t>
            </a:r>
            <a:r>
              <a:rPr lang="nl-NL" sz="1200" dirty="0" err="1"/>
              <a:t>raw</a:t>
            </a:r>
            <a:r>
              <a:rPr lang="nl-NL" sz="1200" dirty="0"/>
              <a:t> HTTP </a:t>
            </a:r>
            <a:r>
              <a:rPr lang="nl-NL" sz="1200" dirty="0" err="1"/>
              <a:t>request</a:t>
            </a:r>
            <a:r>
              <a:rPr lang="nl-NL" sz="1200" dirty="0"/>
              <a:t> </a:t>
            </a:r>
            <a:r>
              <a:rPr lang="nl-NL" sz="1200" dirty="0" err="1"/>
              <a:t>components</a:t>
            </a:r>
            <a:endParaRPr lang="nl-NL" sz="1200" dirty="0"/>
          </a:p>
        </p:txBody>
      </p:sp>
    </p:spTree>
    <p:extLst>
      <p:ext uri="{BB962C8B-B14F-4D97-AF65-F5344CB8AC3E}">
        <p14:creationId xmlns:p14="http://schemas.microsoft.com/office/powerpoint/2010/main" val="353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p:bldP spid="12" grpId="0" animBg="1"/>
      <p:bldP spid="13" grpId="0" animBg="1"/>
      <p:bldP spid="14" grpId="0"/>
      <p:bldP spid="17" grpId="0" animBg="1"/>
      <p:bldP spid="18" grpId="0"/>
    </p:bldLst>
  </p:timing>
</p:sld>
</file>

<file path=ppt/theme/theme1.xml><?xml version="1.0" encoding="utf-8"?>
<a:theme xmlns:a="http://schemas.openxmlformats.org/drawingml/2006/main" name="2_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OracleCloudDay2019-LucasJellena-OMC" id="{14657580-CF08-455A-8D95-D835BF686AB0}" vid="{91E25206-E304-4588-BBC6-7DF6F10804DB}"/>
    </a:ext>
  </a:extLst>
</a:theme>
</file>

<file path=ppt/theme/theme2.xml><?xml version="1.0" encoding="utf-8"?>
<a:theme xmlns:a="http://schemas.openxmlformats.org/drawingml/2006/main" name="Office-them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5">
    <wetp:webextensionref xmlns:r="http://schemas.openxmlformats.org/officeDocument/2006/relationships" r:id="rId1"/>
  </wetp:taskpane>
  <wetp:taskpane dockstate="right" visibility="0" width="799" row="6">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4AC589FB-4F38-4FA4-87D1-22CC7ECED551}">
  <we:reference id="wa104380510" version="1.0.0.3" store="en-US" storeType="OMEX"/>
  <we:alternateReferences>
    <we:reference id="wa104380510" version="1.0.0.3" store="WA104380510"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6ADEABE0-1E38-45B4-8CB5-B7826514D857}">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0CDE95304DD6F4887052858DDBAA49F" ma:contentTypeVersion="15" ma:contentTypeDescription="Een nieuw document maken." ma:contentTypeScope="" ma:versionID="9a988d12ba91b9d021c0651cc88f21b9">
  <xsd:schema xmlns:xsd="http://www.w3.org/2001/XMLSchema" xmlns:xs="http://www.w3.org/2001/XMLSchema" xmlns:p="http://schemas.microsoft.com/office/2006/metadata/properties" xmlns:ns1="http://schemas.microsoft.com/sharepoint/v3" xmlns:ns3="c0096d71-547d-4042-b14d-b0c176c18ef9" xmlns:ns4="c4a3eb09-d3f0-4928-b094-498861f3a0e3" targetNamespace="http://schemas.microsoft.com/office/2006/metadata/properties" ma:root="true" ma:fieldsID="310b11a23dc7eb604875a794df684694" ns1:_="" ns3:_="" ns4:_="">
    <xsd:import namespace="http://schemas.microsoft.com/sharepoint/v3"/>
    <xsd:import namespace="c0096d71-547d-4042-b14d-b0c176c18ef9"/>
    <xsd:import namespace="c4a3eb09-d3f0-4928-b094-498861f3a0e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Eigenschappen van het geïntegreerd beleid voor naleving" ma:hidden="true" ma:internalName="_ip_UnifiedCompliancePolicyProperties">
      <xsd:simpleType>
        <xsd:restriction base="dms:Note"/>
      </xsd:simpleType>
    </xsd:element>
    <xsd:element name="_ip_UnifiedCompliancePolicyUIAction" ma:index="20"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096d71-547d-4042-b14d-b0c176c18e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4a3eb09-d3f0-4928-b094-498861f3a0e3"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SharingHintHash" ma:index="12"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B97143-6A22-4F35-BB3B-18DEE4AFFE78}">
  <ds:schemaRefs>
    <ds:schemaRef ds:uri="http://schemas.microsoft.com/office/2006/metadata/properties"/>
    <ds:schemaRef ds:uri="http://purl.org/dc/elements/1.1/"/>
    <ds:schemaRef ds:uri="http://schemas.microsoft.com/sharepoint/v3"/>
    <ds:schemaRef ds:uri="http://schemas.microsoft.com/office/infopath/2007/PartnerControls"/>
    <ds:schemaRef ds:uri="http://purl.org/dc/terms/"/>
    <ds:schemaRef ds:uri="c4a3eb09-d3f0-4928-b094-498861f3a0e3"/>
    <ds:schemaRef ds:uri="http://schemas.openxmlformats.org/package/2006/metadata/core-properties"/>
    <ds:schemaRef ds:uri="http://schemas.microsoft.com/office/2006/documentManagement/types"/>
    <ds:schemaRef ds:uri="c0096d71-547d-4042-b14d-b0c176c18ef9"/>
    <ds:schemaRef ds:uri="http://www.w3.org/XML/1998/namespace"/>
    <ds:schemaRef ds:uri="http://purl.org/dc/dcmitype/"/>
  </ds:schemaRefs>
</ds:datastoreItem>
</file>

<file path=customXml/itemProps2.xml><?xml version="1.0" encoding="utf-8"?>
<ds:datastoreItem xmlns:ds="http://schemas.openxmlformats.org/officeDocument/2006/customXml" ds:itemID="{32ABFFE4-C579-438D-A69E-0509785BCA63}">
  <ds:schemaRefs>
    <ds:schemaRef ds:uri="http://schemas.microsoft.com/sharepoint/v3/contenttype/forms"/>
  </ds:schemaRefs>
</ds:datastoreItem>
</file>

<file path=customXml/itemProps3.xml><?xml version="1.0" encoding="utf-8"?>
<ds:datastoreItem xmlns:ds="http://schemas.openxmlformats.org/officeDocument/2006/customXml" ds:itemID="{FB1D5CA2-24B5-4E41-9EAD-364488C040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096d71-547d-4042-b14d-b0c176c18ef9"/>
    <ds:schemaRef ds:uri="c4a3eb09-d3f0-4928-b094-498861f3a0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648</TotalTime>
  <Words>4356</Words>
  <Application>Microsoft Office PowerPoint</Application>
  <PresentationFormat>On-screen Show (16:9)</PresentationFormat>
  <Paragraphs>724</Paragraphs>
  <Slides>50</Slides>
  <Notes>12</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Calibri</vt:lpstr>
      <vt:lpstr>MS UI Gothic</vt:lpstr>
      <vt:lpstr>Arial</vt:lpstr>
      <vt:lpstr>2_Office-thema</vt:lpstr>
      <vt:lpstr>Make your Cloud Applications Function for real –   A Complete Overview of  Oracle Functions  as a Service</vt:lpstr>
      <vt:lpstr>Lucas Jellema  CTO for AMIS | Conclusion Cloud Solution Architect  </vt:lpstr>
      <vt:lpstr>A traditional application</vt:lpstr>
      <vt:lpstr>Cloud Native Application</vt:lpstr>
      <vt:lpstr>Characteristics of Cloud Native Applications </vt:lpstr>
      <vt:lpstr>What are Functions?</vt:lpstr>
      <vt:lpstr>Function Implementation</vt:lpstr>
      <vt:lpstr>Introducing Serverless Functions</vt:lpstr>
      <vt:lpstr>Fn Functions – request handling</vt:lpstr>
      <vt:lpstr>Introducing Oracle Cloud Infrastructure</vt:lpstr>
      <vt:lpstr>Oracle Cloud Infrastructure</vt:lpstr>
      <vt:lpstr>Oracle Functions</vt:lpstr>
      <vt:lpstr>Quick Demo of Oracle Functions</vt:lpstr>
      <vt:lpstr>Cloud Shell</vt:lpstr>
      <vt:lpstr>Mental Picture: Stateless and Serverless</vt:lpstr>
      <vt:lpstr>Mental Picture: Stateless and Serverless “execution engine”</vt:lpstr>
      <vt:lpstr>Mental Picture: Build Process</vt:lpstr>
      <vt:lpstr>Mental Picture: Build &amp; Deploy Process</vt:lpstr>
      <vt:lpstr>Mental Picture and Actual Runtime</vt:lpstr>
      <vt:lpstr>Mental Picture and Actual Runtime</vt:lpstr>
      <vt:lpstr>Mental Picture and Actual Runtime</vt:lpstr>
      <vt:lpstr>Mental Picture and Actual Runtime</vt:lpstr>
      <vt:lpstr>Mental Picture and Actual Runtime</vt:lpstr>
      <vt:lpstr>Mental picture vs Physical reality</vt:lpstr>
      <vt:lpstr>Pricing Oracle Functions – no use, no pay (and even if quite a bit of use – then still no pay)</vt:lpstr>
      <vt:lpstr>Logical Grouping on OCI to work with Functions</vt:lpstr>
      <vt:lpstr>Function execution is triggered by</vt:lpstr>
      <vt:lpstr>Function execution is triggered by</vt:lpstr>
      <vt:lpstr>API Gateway</vt:lpstr>
      <vt:lpstr>API Gateway  Authorizer Function</vt:lpstr>
      <vt:lpstr>API Gateway Configuration for public access to Function</vt:lpstr>
      <vt:lpstr>Leverage OCI PaaS Services and Facilities from Functions</vt:lpstr>
      <vt:lpstr>Allow Functions to Invoke OCI APIs  through Resource Principal authorization</vt:lpstr>
      <vt:lpstr>Allow Functions to Invoke OCI APIs  through Resource Principal authorization</vt:lpstr>
      <vt:lpstr>Functions in Cloud Native Application on OCI: Tweets to NoSQL, Streaming &amp; Email</vt:lpstr>
      <vt:lpstr>Tweets to NoSQL, Streaming &amp; Email</vt:lpstr>
      <vt:lpstr>Functions facilitate Decoupling</vt:lpstr>
      <vt:lpstr>Automated Test of Functions</vt:lpstr>
      <vt:lpstr>Types of Tests</vt:lpstr>
      <vt:lpstr>Types of Tests</vt:lpstr>
      <vt:lpstr>Other Types and Scopes of Tests</vt:lpstr>
      <vt:lpstr>CI/CD –  from Dev through build, package, release, deploy to Ops</vt:lpstr>
      <vt:lpstr>DevOps on Functions</vt:lpstr>
      <vt:lpstr>Monitoring | Health Checks</vt:lpstr>
      <vt:lpstr>[trick for] Scheduling Functions</vt:lpstr>
      <vt:lpstr>Get going with Functions on OCI</vt:lpstr>
      <vt:lpstr>Functions vs Containers vs VMs</vt:lpstr>
      <vt:lpstr>Oracle Functions - Points for improvement</vt:lpstr>
      <vt:lpstr>Functions are crucial part and great example of cloud native</vt:lpstr>
      <vt:lpstr>Thank you  for your attention  I hope  this was useful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Make your Cloud Applications Function for real –   A Complete Overview of  Oracle Functions  as a Service</dc:title>
  <dc:creator>Lucas Jellema</dc:creator>
  <cp:lastModifiedBy>Lucas Jellema</cp:lastModifiedBy>
  <cp:revision>1</cp:revision>
  <dcterms:created xsi:type="dcterms:W3CDTF">2020-09-29T16:26:45Z</dcterms:created>
  <dcterms:modified xsi:type="dcterms:W3CDTF">2020-09-30T05:09:53Z</dcterms:modified>
</cp:coreProperties>
</file>